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autoCompressPictures="0">
  <p:sldMasterIdLst>
    <p:sldMasterId id="2147483675" r:id="rId1"/>
    <p:sldMasterId id="2147483678" r:id="rId2"/>
  </p:sldMasterIdLst>
  <p:notesMasterIdLst>
    <p:notesMasterId r:id="rId55"/>
  </p:notesMasterIdLst>
  <p:handoutMasterIdLst>
    <p:handoutMasterId r:id="rId56"/>
  </p:handoutMasterIdLst>
  <p:sldIdLst>
    <p:sldId id="256" r:id="rId3"/>
    <p:sldId id="257" r:id="rId4"/>
    <p:sldId id="269" r:id="rId5"/>
    <p:sldId id="270" r:id="rId6"/>
    <p:sldId id="271" r:id="rId7"/>
    <p:sldId id="272" r:id="rId8"/>
    <p:sldId id="273" r:id="rId9"/>
    <p:sldId id="274" r:id="rId10"/>
    <p:sldId id="275" r:id="rId11"/>
    <p:sldId id="276" r:id="rId12"/>
    <p:sldId id="277" r:id="rId13"/>
    <p:sldId id="278" r:id="rId14"/>
    <p:sldId id="279" r:id="rId15"/>
    <p:sldId id="282" r:id="rId16"/>
    <p:sldId id="281" r:id="rId17"/>
    <p:sldId id="280" r:id="rId18"/>
    <p:sldId id="283" r:id="rId19"/>
    <p:sldId id="284" r:id="rId20"/>
    <p:sldId id="285" r:id="rId21"/>
    <p:sldId id="286" r:id="rId22"/>
    <p:sldId id="287" r:id="rId23"/>
    <p:sldId id="288" r:id="rId24"/>
    <p:sldId id="289" r:id="rId25"/>
    <p:sldId id="290" r:id="rId26"/>
    <p:sldId id="291" r:id="rId27"/>
    <p:sldId id="292" r:id="rId28"/>
    <p:sldId id="293" r:id="rId29"/>
    <p:sldId id="294" r:id="rId30"/>
    <p:sldId id="295" r:id="rId31"/>
    <p:sldId id="320" r:id="rId32"/>
    <p:sldId id="321" r:id="rId33"/>
    <p:sldId id="322" r:id="rId34"/>
    <p:sldId id="323" r:id="rId35"/>
    <p:sldId id="319" r:id="rId36"/>
    <p:sldId id="296" r:id="rId37"/>
    <p:sldId id="297" r:id="rId38"/>
    <p:sldId id="298" r:id="rId39"/>
    <p:sldId id="299" r:id="rId40"/>
    <p:sldId id="305" r:id="rId41"/>
    <p:sldId id="307" r:id="rId42"/>
    <p:sldId id="306" r:id="rId43"/>
    <p:sldId id="309" r:id="rId44"/>
    <p:sldId id="308" r:id="rId45"/>
    <p:sldId id="310" r:id="rId46"/>
    <p:sldId id="311" r:id="rId47"/>
    <p:sldId id="312" r:id="rId48"/>
    <p:sldId id="313" r:id="rId49"/>
    <p:sldId id="314" r:id="rId50"/>
    <p:sldId id="315" r:id="rId51"/>
    <p:sldId id="301" r:id="rId52"/>
    <p:sldId id="316" r:id="rId53"/>
    <p:sldId id="303" r:id="rId54"/>
  </p:sldIdLst>
  <p:sldSz cx="9144000" cy="6858000" type="screen4x3"/>
  <p:notesSz cx="6858000" cy="9296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931">
          <p15:clr>
            <a:srgbClr val="A4A3A4"/>
          </p15:clr>
        </p15:guide>
        <p15:guide id="2" orient="horz" pos="1039">
          <p15:clr>
            <a:srgbClr val="A4A3A4"/>
          </p15:clr>
        </p15:guide>
        <p15:guide id="3" orient="horz" pos="2158">
          <p15:clr>
            <a:srgbClr val="A4A3A4"/>
          </p15:clr>
        </p15:guide>
        <p15:guide id="4" pos="281">
          <p15:clr>
            <a:srgbClr val="A4A3A4"/>
          </p15:clr>
        </p15:guide>
        <p15:guide id="5" pos="5476">
          <p15:clr>
            <a:srgbClr val="A4A3A4"/>
          </p15:clr>
        </p15:guide>
        <p15:guide id="6" pos="946">
          <p15:clr>
            <a:srgbClr val="A4A3A4"/>
          </p15:clr>
        </p15:guide>
        <p15:guide id="7" pos="2878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uthor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55D91"/>
    <a:srgbClr val="D9D9D9"/>
    <a:srgbClr val="364972"/>
    <a:srgbClr val="3B507D"/>
    <a:srgbClr val="2F3F63"/>
    <a:srgbClr val="232F49"/>
    <a:srgbClr val="ECEBEB"/>
    <a:srgbClr val="001A4D"/>
    <a:srgbClr val="BD1E24"/>
    <a:srgbClr val="2C4F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350" autoAdjust="0"/>
    <p:restoredTop sz="94869" autoAdjust="0"/>
  </p:normalViewPr>
  <p:slideViewPr>
    <p:cSldViewPr snapToGrid="0" snapToObjects="1">
      <p:cViewPr varScale="1">
        <p:scale>
          <a:sx n="104" d="100"/>
          <a:sy n="104" d="100"/>
        </p:scale>
        <p:origin x="2070" y="114"/>
      </p:cViewPr>
      <p:guideLst>
        <p:guide orient="horz" pos="931"/>
        <p:guide orient="horz" pos="1039"/>
        <p:guide orient="horz" pos="2158"/>
        <p:guide pos="281"/>
        <p:guide pos="5476"/>
        <p:guide pos="946"/>
        <p:guide pos="2878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presProps" Target="presProps.xml"/><Relationship Id="rId5" Type="http://schemas.openxmlformats.org/officeDocument/2006/relationships/slide" Target="slides/slide3.xml"/><Relationship Id="rId61" Type="http://schemas.openxmlformats.org/officeDocument/2006/relationships/tableStyles" Target="tableStyles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handoutMaster" Target="handoutMasters/handoutMaster1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viewProps" Target="viewProps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commentAuthors" Target="commentAuthors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6482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6482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en-US" dirty="0"/>
              <a:t>10/11/2019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2971800" cy="4648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829967"/>
            <a:ext cx="2971800" cy="4648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E7C618E-B74E-6D4D-8E59-2E7FD49239B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2514490"/>
      </p:ext>
    </p:extLst>
  </p:cSld>
  <p:clrMap bg1="lt1" tx1="dk1" bg2="lt2" tx2="dk2" accent1="accent1" accent2="accent2" accent3="accent3" accent4="accent4" accent5="accent5" accent6="accent6" hlink="hlink" folHlink="folHlink"/>
  <p:hf hdr="0" ft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6482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6482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en-US" dirty="0"/>
              <a:t>10/11/2019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049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15791"/>
            <a:ext cx="5486400" cy="418338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2971800" cy="4648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829967"/>
            <a:ext cx="2971800" cy="4648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E6740EC-E124-CE41-AB56-8B517B2F55C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1567189"/>
      </p:ext>
    </p:extLst>
  </p:cSld>
  <p:clrMap bg1="lt1" tx1="dk1" bg2="lt2" tx2="dk2" accent1="accent1" accent2="accent2" accent3="accent3" accent4="accent4" accent5="accent5" accent6="accent6" hlink="hlink" folHlink="folHlink"/>
  <p:hf hdr="0" ftr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ide #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rgbClr val="3B50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rgbClr val="ECEB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2960" y="758952"/>
            <a:ext cx="75438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6600" b="1" spc="-5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25038" y="4455621"/>
            <a:ext cx="75438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dirty="0"/>
              <a:t>Click to edit Master subtitle style</a:t>
            </a:r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B40F30C5-AB5E-4FE7-A202-B6CDDD21AE13}"/>
              </a:ext>
            </a:extLst>
          </p:cNvPr>
          <p:cNvSpPr/>
          <p:nvPr userDrawn="1"/>
        </p:nvSpPr>
        <p:spPr>
          <a:xfrm>
            <a:off x="0" y="0"/>
            <a:ext cx="9144000" cy="16480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5C21E56E-CB1B-40C6-89E7-46DE247DD4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075975" y="6459786"/>
            <a:ext cx="984019" cy="365125"/>
          </a:xfrm>
          <a:prstGeom prst="rect">
            <a:avLst/>
          </a:prstGeom>
        </p:spPr>
        <p:txBody>
          <a:bodyPr/>
          <a:lstStyle>
            <a:lvl1pPr algn="r">
              <a:defRPr sz="11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234925B0-127B-DA40-8A8B-4B0FBB187A0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44755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FFE4D61D-BFD3-492C-9A44-DDE87BF007A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075975" y="6459786"/>
            <a:ext cx="984019" cy="365125"/>
          </a:xfrm>
          <a:prstGeom prst="rect">
            <a:avLst/>
          </a:prstGeom>
        </p:spPr>
        <p:txBody>
          <a:bodyPr/>
          <a:lstStyle>
            <a:lvl1pPr algn="r">
              <a:defRPr sz="11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234925B0-127B-DA40-8A8B-4B0FBB187A0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20862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48C0B0-2B38-4BB7-8DA5-86EC5A73BE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516FF0-6DAC-4A02-AD57-AB846C44F2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97F775C-5F8E-452C-9263-E4E1F635EE5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94828E5B-899E-44AB-A51F-F3787239BEF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075975" y="6459786"/>
            <a:ext cx="984019" cy="365125"/>
          </a:xfrm>
          <a:prstGeom prst="rect">
            <a:avLst/>
          </a:prstGeom>
        </p:spPr>
        <p:txBody>
          <a:bodyPr/>
          <a:lstStyle>
            <a:lvl1pPr algn="r">
              <a:defRPr sz="11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234925B0-127B-DA40-8A8B-4B0FBB187A0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793840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DA66C1-D430-4680-846B-875775E77A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1DA21CD-0000-472A-A945-63AD45A9869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D01948A-9C5E-4EB4-8F87-6A87CFC61EC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C640EB14-8E2D-4D13-A580-9B2AA5A582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075975" y="6459786"/>
            <a:ext cx="984019" cy="365125"/>
          </a:xfrm>
          <a:prstGeom prst="rect">
            <a:avLst/>
          </a:prstGeom>
        </p:spPr>
        <p:txBody>
          <a:bodyPr/>
          <a:lstStyle>
            <a:lvl1pPr algn="r">
              <a:defRPr sz="11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234925B0-127B-DA40-8A8B-4B0FBB187A0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253424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162F54-26D5-4CCB-A900-565D2B79C7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D984F03-89F0-4DAE-8F9E-2D35EDDEC94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A5DEAC-16E0-43A6-9D66-AD3BF4E33CF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D31F118F-701B-4400-9D8A-E5A0250F8B44}" type="datetimeFigureOut">
              <a:rPr lang="en-US" smtClean="0"/>
              <a:t>10/8/2019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40495B-A7D8-4171-A890-FB91783966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01C707-E23F-4609-AFC2-6D87B34068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6F56161A-2001-42CD-BF98-9433725B3D9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069380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E3CB1BE-48A2-44B1-AF0B-1C4D72F169A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13EC48C-7792-4779-B2D8-B9B2B981945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8ED910-8CF3-4355-AC23-86C1C3135BD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D31F118F-701B-4400-9D8A-E5A0250F8B44}" type="datetimeFigureOut">
              <a:rPr lang="en-US" smtClean="0"/>
              <a:t>10/8/2019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76738F-EC7F-4E6B-92BE-ACA98CA43B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87F423-54B5-4CE9-8D27-9F805B7284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6F56161A-2001-42CD-BF98-9433725B3D9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21243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ormal Title &amp; 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0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2959" y="1845734"/>
            <a:ext cx="7543801" cy="4023360"/>
          </a:xfrm>
        </p:spPr>
        <p:txBody>
          <a:bodyPr>
            <a:normAutofit/>
          </a:bodyPr>
          <a:lstStyle>
            <a:lvl1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5975" y="6459786"/>
            <a:ext cx="984019" cy="365125"/>
          </a:xfrm>
          <a:prstGeom prst="rect">
            <a:avLst/>
          </a:prstGeom>
        </p:spPr>
        <p:txBody>
          <a:bodyPr/>
          <a:lstStyle>
            <a:lvl1pPr algn="r">
              <a:defRPr sz="11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234925B0-127B-DA40-8A8B-4B0FBB187A0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6490413"/>
      </p:ext>
    </p:extLst>
  </p:cSld>
  <p:clrMapOvr>
    <a:masterClrMapping/>
  </p:clrMapOvr>
  <p:hf hdr="0" ftr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Normal Title &amp; Content Slide">
    <p:bg>
      <p:bgPr>
        <a:solidFill>
          <a:srgbClr val="3B507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5975" y="6459786"/>
            <a:ext cx="984019" cy="365125"/>
          </a:xfrm>
          <a:prstGeom prst="rect">
            <a:avLst/>
          </a:prstGeom>
        </p:spPr>
        <p:txBody>
          <a:bodyPr/>
          <a:lstStyle>
            <a:lvl1pPr algn="r">
              <a:defRPr sz="11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234925B0-127B-DA40-8A8B-4B0FBB187A0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6159162"/>
      </p:ext>
    </p:extLst>
  </p:cSld>
  <p:clrMapOvr>
    <a:masterClrMapping/>
  </p:clrMapOvr>
  <p:hf hdr="0" ftr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rgbClr val="3B507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B21E5B0-E6CC-4C77-A8BB-B6DE62998A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384788" y="2686389"/>
            <a:ext cx="6374423" cy="74261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363D7DB-554C-4DC9-B8F5-2C6C0CF16995}"/>
              </a:ext>
            </a:extLst>
          </p:cNvPr>
          <p:cNvSpPr txBox="1"/>
          <p:nvPr userDrawn="1"/>
        </p:nvSpPr>
        <p:spPr>
          <a:xfrm>
            <a:off x="6066692" y="3358661"/>
            <a:ext cx="17749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www.career.org</a:t>
            </a:r>
          </a:p>
        </p:txBody>
      </p:sp>
    </p:spTree>
    <p:extLst>
      <p:ext uri="{BB962C8B-B14F-4D97-AF65-F5344CB8AC3E}">
        <p14:creationId xmlns:p14="http://schemas.microsoft.com/office/powerpoint/2010/main" val="12902707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A4D205-D980-4AA4-88DD-4FFE9858E5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68DFF9-5082-4D25-8A9D-48410ADFD1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DC0E869A-891B-4C62-BBF6-724A88C86F3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075975" y="6459786"/>
            <a:ext cx="984019" cy="365125"/>
          </a:xfrm>
          <a:prstGeom prst="rect">
            <a:avLst/>
          </a:prstGeom>
        </p:spPr>
        <p:txBody>
          <a:bodyPr/>
          <a:lstStyle>
            <a:lvl1pPr algn="r">
              <a:defRPr sz="11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234925B0-127B-DA40-8A8B-4B0FBB187A0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01961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6564F7-3F7A-46D6-B8B7-113834FEBE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4C003C6-17CC-489C-8DB1-4E6CE3D420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56441831-5EE1-4BED-B89D-15277F81953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075975" y="6459786"/>
            <a:ext cx="984019" cy="365125"/>
          </a:xfrm>
          <a:prstGeom prst="rect">
            <a:avLst/>
          </a:prstGeom>
        </p:spPr>
        <p:txBody>
          <a:bodyPr/>
          <a:lstStyle>
            <a:lvl1pPr algn="r">
              <a:defRPr sz="11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234925B0-127B-DA40-8A8B-4B0FBB187A0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17456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D137B0-7DE2-4A5D-A6E4-698329EEC2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F2DE27-CD89-45DC-A1E9-9B870965C6C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342026E-AE3B-445E-9668-8E5B6D2E9B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B92249D4-AAF7-4305-879E-1535EF46D9A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075975" y="6459786"/>
            <a:ext cx="984019" cy="365125"/>
          </a:xfrm>
          <a:prstGeom prst="rect">
            <a:avLst/>
          </a:prstGeom>
        </p:spPr>
        <p:txBody>
          <a:bodyPr/>
          <a:lstStyle>
            <a:lvl1pPr algn="r">
              <a:defRPr sz="11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234925B0-127B-DA40-8A8B-4B0FBB187A0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88638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FB761E-6E01-433C-8F3F-4872952B06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1CD5FBD-A1DB-43A5-8B6D-F1CD93C3AE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A1CF250-D391-4025-BA11-7ED32BFDC4B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994C4DC-BB66-4889-A2D9-557BAEB57E5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86EEC0F-6125-4101-A96D-30A38DDBCA6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9074C874-8A79-4433-9F6E-FDFDAFF75C2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075975" y="6459786"/>
            <a:ext cx="984019" cy="365125"/>
          </a:xfrm>
          <a:prstGeom prst="rect">
            <a:avLst/>
          </a:prstGeom>
        </p:spPr>
        <p:txBody>
          <a:bodyPr/>
          <a:lstStyle>
            <a:lvl1pPr algn="r">
              <a:defRPr sz="11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234925B0-127B-DA40-8A8B-4B0FBB187A0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07043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91AB94-63E5-4AC5-8DE6-317701C834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229094"/>
            <a:ext cx="7886700" cy="1325563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24EAAA-4B9C-4E6B-AC03-CA2C347B37F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075975" y="6459786"/>
            <a:ext cx="984019" cy="365125"/>
          </a:xfrm>
          <a:prstGeom prst="rect">
            <a:avLst/>
          </a:prstGeom>
        </p:spPr>
        <p:txBody>
          <a:bodyPr/>
          <a:lstStyle>
            <a:lvl1pPr algn="r">
              <a:defRPr sz="11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234925B0-127B-DA40-8A8B-4B0FBB187A0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66296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4.xml"/><Relationship Id="rId5" Type="http://schemas.openxmlformats.org/officeDocument/2006/relationships/slideLayout" Target="../slideLayouts/slideLayout8.xml"/><Relationship Id="rId10" Type="http://schemas.openxmlformats.org/officeDocument/2006/relationships/slideLayout" Target="../slideLayouts/slideLayout13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6400800"/>
            <a:ext cx="9144001" cy="457200"/>
          </a:xfrm>
          <a:prstGeom prst="rect">
            <a:avLst/>
          </a:prstGeom>
          <a:solidFill>
            <a:srgbClr val="3B50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5"/>
            <a:ext cx="9144001" cy="65999"/>
          </a:xfrm>
          <a:prstGeom prst="rect">
            <a:avLst/>
          </a:prstGeom>
          <a:solidFill>
            <a:srgbClr val="ECEB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59" y="1845734"/>
            <a:ext cx="7543801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895149" y="1737845"/>
            <a:ext cx="74752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9CA6FB7E-796A-4B58-BC2C-D9F4C18B9D0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075975" y="6459786"/>
            <a:ext cx="984019" cy="365125"/>
          </a:xfrm>
          <a:prstGeom prst="rect">
            <a:avLst/>
          </a:prstGeom>
        </p:spPr>
        <p:txBody>
          <a:bodyPr/>
          <a:lstStyle>
            <a:lvl1pPr algn="r">
              <a:defRPr sz="11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234925B0-127B-DA40-8A8B-4B0FBB187A0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31740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90" r:id="rId3"/>
  </p:sldLayoutIdLst>
  <p:hf hdr="0" ftr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B5E8B02-7A99-4FDB-AFBD-8085D3C1DA26}"/>
              </a:ext>
            </a:extLst>
          </p:cNvPr>
          <p:cNvSpPr/>
          <p:nvPr userDrawn="1"/>
        </p:nvSpPr>
        <p:spPr>
          <a:xfrm>
            <a:off x="0" y="6424617"/>
            <a:ext cx="9144001" cy="457200"/>
          </a:xfrm>
          <a:prstGeom prst="rect">
            <a:avLst/>
          </a:prstGeom>
          <a:solidFill>
            <a:srgbClr val="3B50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73A6428A-06E2-4287-916A-B9A8C576B62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075975" y="6459786"/>
            <a:ext cx="984019" cy="365125"/>
          </a:xfrm>
          <a:prstGeom prst="rect">
            <a:avLst/>
          </a:prstGeom>
        </p:spPr>
        <p:txBody>
          <a:bodyPr/>
          <a:lstStyle>
            <a:lvl1pPr algn="r">
              <a:defRPr sz="11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234925B0-127B-DA40-8A8B-4B0FBB187A0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380A467-7E66-47E1-8767-34EF0B7AEFC8}"/>
              </a:ext>
            </a:extLst>
          </p:cNvPr>
          <p:cNvSpPr/>
          <p:nvPr userDrawn="1"/>
        </p:nvSpPr>
        <p:spPr>
          <a:xfrm>
            <a:off x="0" y="6334315"/>
            <a:ext cx="9144001" cy="65999"/>
          </a:xfrm>
          <a:prstGeom prst="rect">
            <a:avLst/>
          </a:prstGeom>
          <a:solidFill>
            <a:srgbClr val="ECEB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D13D14CD-5E5E-4F4B-9854-39E4A341B0A9}"/>
              </a:ext>
            </a:extLst>
          </p:cNvPr>
          <p:cNvSpPr txBox="1">
            <a:spLocks/>
          </p:cNvSpPr>
          <p:nvPr userDrawn="1"/>
        </p:nvSpPr>
        <p:spPr>
          <a:xfrm>
            <a:off x="800100" y="2115404"/>
            <a:ext cx="7543800" cy="145075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99013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Layout" Target="../slideLayouts/slideLayout10.xml"/><Relationship Id="rId1" Type="http://schemas.openxmlformats.org/officeDocument/2006/relationships/video" Target="https://www.youtube.com/embed/fSS8QN-FIh8" TargetMode="Externa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_ILMkZWFJAg" TargetMode="Externa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30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9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hyperlink" Target="https://www.career.org/uploads/7/8/1/1/78110552/legislation_against_the_sector_2019-8-27_-_gr_update_final.pdf" TargetMode="Externa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0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0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FBDCECDC-EEE3-4128-AA5E-82A8C08796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3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2808F05-3AA3-4CB5-8F16-E24817A444E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22960" y="758952"/>
            <a:ext cx="7543800" cy="3892168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CECU’s Annual Report to California!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260EDE0-989C-4E16-AF94-F652294D82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30" y="4953000"/>
            <a:ext cx="9141714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1843ADB-4D6E-4E6B-97C9-C486C7FBCD9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25038" y="5225240"/>
            <a:ext cx="7543800" cy="1143000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dirty="0"/>
              <a:t>Steve Gunderson, President and CEO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dirty="0"/>
              <a:t>October 11, 2019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F3985C0-E548-44D2-B30E-F3E42DADE1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30" y="4906176"/>
            <a:ext cx="9141714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F3FC876-5E9C-4F01-A362-F2B3674FC6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425343" y="6459785"/>
            <a:ext cx="984019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234925B0-127B-DA40-8A8B-4B0FBB187A01}" type="slidenum">
              <a:rPr lang="en-US" smtClean="0"/>
              <a:pPr>
                <a:spcAft>
                  <a:spcPts val="600"/>
                </a:spcAft>
              </a:pPr>
              <a:t>1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1CB6545-B55D-448A-9983-5BB20AB5B6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00017" y="6258020"/>
            <a:ext cx="3900792" cy="454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400231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846D764-72A0-4547-8C69-EE70A7E72CF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855611" y="1884783"/>
            <a:ext cx="3448633" cy="3816481"/>
          </a:xfrm>
        </p:spPr>
        <p:txBody>
          <a:bodyPr/>
          <a:lstStyle/>
          <a:p>
            <a:pPr marL="0" lvl="0" indent="0">
              <a:buNone/>
            </a:pPr>
            <a:r>
              <a:rPr lang="en-US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SB 839: The Kaine-Portman JOBS Act of 2019 introduced March 14, 2019</a:t>
            </a: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0791A27B-9E05-4DC1-8C85-C71956B5BF9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075975" y="6459786"/>
            <a:ext cx="984019" cy="365125"/>
          </a:xfrm>
          <a:prstGeom prst="rect">
            <a:avLst/>
          </a:prstGeom>
        </p:spPr>
        <p:txBody>
          <a:bodyPr/>
          <a:lstStyle>
            <a:lvl1pPr algn="r">
              <a:defRPr sz="11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234925B0-127B-DA40-8A8B-4B0FBB187A01}" type="slidenum">
              <a:rPr lang="en-US" smtClean="0"/>
              <a:pPr/>
              <a:t>10</a:t>
            </a:fld>
            <a:endParaRPr lang="en-US" dirty="0"/>
          </a:p>
        </p:txBody>
      </p:sp>
      <p:pic>
        <p:nvPicPr>
          <p:cNvPr id="11266" name="Picture 2" descr="Image result for SB 839: The Kaine-Portman JOBS Act of 2019 introduced March 14, 2019">
            <a:extLst>
              <a:ext uri="{FF2B5EF4-FFF2-40B4-BE49-F238E27FC236}">
                <a16:creationId xmlns:a16="http://schemas.microsoft.com/office/drawing/2014/main" id="{9404755E-6883-4447-B4C2-87913FB08F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733" y="993905"/>
            <a:ext cx="3924300" cy="4707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341825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846D764-72A0-4547-8C69-EE70A7E72CF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48645" y="2174032"/>
            <a:ext cx="8256815" cy="3228391"/>
          </a:xfrm>
        </p:spPr>
        <p:txBody>
          <a:bodyPr/>
          <a:lstStyle/>
          <a:p>
            <a:pPr marL="0" indent="0" algn="ctr">
              <a:buNone/>
            </a:pPr>
            <a:r>
              <a:rPr lang="en-US" sz="4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These are Examples</a:t>
            </a:r>
            <a:br>
              <a:rPr lang="en-US" sz="4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 2 Strategies by our Opponents:</a:t>
            </a:r>
          </a:p>
        </p:txBody>
      </p:sp>
    </p:spTree>
    <p:extLst>
      <p:ext uri="{BB962C8B-B14F-4D97-AF65-F5344CB8AC3E}">
        <p14:creationId xmlns:p14="http://schemas.microsoft.com/office/powerpoint/2010/main" val="116096367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52C0B2E1-0268-42EC-ABD3-94F81A05BC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81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7D2256B4-48EA-40FC-BBC0-AA1EE6E008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3D44BCCA-102D-4A9D-B1E4-2450CAF0B0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05743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33" name="Rectangle 32">
            <a:extLst>
              <a:ext uri="{FF2B5EF4-FFF2-40B4-BE49-F238E27FC236}">
                <a16:creationId xmlns:a16="http://schemas.microsoft.com/office/drawing/2014/main" id="{8C6E698C-8155-4B8B-BDC9-B7299772B5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29F1E6D-6197-4F7F-8BE4-5561043896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15696" y="965200"/>
            <a:ext cx="5004369" cy="4927600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4800" dirty="0">
                <a:solidFill>
                  <a:srgbClr val="C00000"/>
                </a:solidFill>
              </a:rPr>
              <a:t>Their Campaign to Remove Veterans’ Access to Career Schools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0EEF5601-A8BC-411D-AA64-3E79320BA1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343855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33209156-242F-4B26-8D07-CEB2B68A9F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38550" y="0"/>
            <a:ext cx="48006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Content Placeholder 4">
            <a:extLst>
              <a:ext uri="{FF2B5EF4-FFF2-40B4-BE49-F238E27FC236}">
                <a16:creationId xmlns:a16="http://schemas.microsoft.com/office/drawing/2014/main" id="{F10B9757-62A9-4D8E-95CE-1A4603676D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0460" y="1143473"/>
            <a:ext cx="2718469" cy="443905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indent="0">
              <a:buNone/>
            </a:pPr>
            <a:r>
              <a:rPr lang="en-US" sz="2400" cap="all" spc="200" dirty="0">
                <a:solidFill>
                  <a:schemeClr val="tx1"/>
                </a:solidFill>
                <a:latin typeface="Arial Narrow" panose="020B0606020202030204" pitchFamily="34" charset="0"/>
                <a:cs typeface="+mn-cs"/>
              </a:rPr>
              <a:t>Key Message #2</a:t>
            </a: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FBCC31BA-53CB-420D-9AB0-467EB786419C}"/>
              </a:ext>
            </a:extLst>
          </p:cNvPr>
          <p:cNvSpPr txBox="1">
            <a:spLocks/>
          </p:cNvSpPr>
          <p:nvPr/>
        </p:nvSpPr>
        <p:spPr>
          <a:xfrm>
            <a:off x="8075975" y="6459786"/>
            <a:ext cx="984019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457200" rtl="0" eaLnBrk="1" latinLnBrk="0" hangingPunct="1">
              <a:defRPr sz="11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34925B0-127B-DA40-8A8B-4B0FBB187A01}" type="slidenum">
              <a:rPr lang="en-US" smtClean="0">
                <a:solidFill>
                  <a:schemeClr val="tx1"/>
                </a:solidFill>
              </a:rPr>
              <a:pPr/>
              <a:t>12</a:t>
            </a:fld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859838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52C0B2E1-0268-42EC-ABD3-94F81A05BC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81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7D2256B4-48EA-40FC-BBC0-AA1EE6E008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3D44BCCA-102D-4A9D-B1E4-2450CAF0B0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05743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33" name="Rectangle 32">
            <a:extLst>
              <a:ext uri="{FF2B5EF4-FFF2-40B4-BE49-F238E27FC236}">
                <a16:creationId xmlns:a16="http://schemas.microsoft.com/office/drawing/2014/main" id="{8C6E698C-8155-4B8B-BDC9-B7299772B5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29F1E6D-6197-4F7F-8BE4-5561043896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15696" y="965200"/>
            <a:ext cx="5004369" cy="4927600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4800" dirty="0">
                <a:solidFill>
                  <a:srgbClr val="C00000"/>
                </a:solidFill>
              </a:rPr>
              <a:t>Their Campaign to Remove the Sector from Federal Funding!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0EEF5601-A8BC-411D-AA64-3E79320BA1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343855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33209156-242F-4B26-8D07-CEB2B68A9F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38550" y="0"/>
            <a:ext cx="48006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Content Placeholder 4">
            <a:extLst>
              <a:ext uri="{FF2B5EF4-FFF2-40B4-BE49-F238E27FC236}">
                <a16:creationId xmlns:a16="http://schemas.microsoft.com/office/drawing/2014/main" id="{9E6E799E-0AEA-4D19-9867-4FB6790468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0460" y="1143473"/>
            <a:ext cx="2718469" cy="443905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indent="0">
              <a:buNone/>
            </a:pPr>
            <a:r>
              <a:rPr lang="en-US" sz="2400" cap="all" spc="200" dirty="0">
                <a:solidFill>
                  <a:schemeClr val="tx1"/>
                </a:solidFill>
                <a:latin typeface="Arial Narrow" panose="020B0606020202030204" pitchFamily="34" charset="0"/>
                <a:cs typeface="+mn-cs"/>
              </a:rPr>
              <a:t>Key Message #3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5D4E8529-FBF8-4DAF-A36B-F6C39F06F203}"/>
              </a:ext>
            </a:extLst>
          </p:cNvPr>
          <p:cNvSpPr txBox="1">
            <a:spLocks/>
          </p:cNvSpPr>
          <p:nvPr/>
        </p:nvSpPr>
        <p:spPr>
          <a:xfrm>
            <a:off x="8075975" y="6459786"/>
            <a:ext cx="984019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457200" rtl="0" eaLnBrk="1" latinLnBrk="0" hangingPunct="1">
              <a:defRPr sz="11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34925B0-127B-DA40-8A8B-4B0FBB187A01}" type="slidenum">
              <a:rPr lang="en-US" smtClean="0">
                <a:solidFill>
                  <a:schemeClr val="tx1"/>
                </a:solidFill>
              </a:rPr>
              <a:pPr/>
              <a:t>13</a:t>
            </a:fld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821339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BB0FF9-B128-4611-997B-6A97E3666F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They believe: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846D764-72A0-4547-8C69-EE70A7E72C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4522" y="2358345"/>
            <a:ext cx="7694956" cy="3480457"/>
          </a:xfrm>
        </p:spPr>
        <p:txBody>
          <a:bodyPr/>
          <a:lstStyle/>
          <a:p>
            <a:pPr marL="0" lvl="0" indent="0" algn="ctr">
              <a:buNone/>
            </a:pPr>
            <a:r>
              <a:rPr lang="en-US" sz="3600" b="1" i="1" dirty="0"/>
              <a:t>“They believe: If we can cut off Veterans, we can cut off everything else!”</a:t>
            </a:r>
          </a:p>
          <a:p>
            <a: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sz="2800" b="1" dirty="0"/>
              <a:t>Michael Dakduk</a:t>
            </a:r>
          </a:p>
          <a:p>
            <a: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/>
              <a:t>Executive VP &amp; Director of </a:t>
            </a:r>
          </a:p>
          <a:p>
            <a: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/>
              <a:t>Government Relations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74FEA8FE-CFD8-4824-B25C-91AF1F9B5001}"/>
              </a:ext>
            </a:extLst>
          </p:cNvPr>
          <p:cNvSpPr txBox="1">
            <a:spLocks/>
          </p:cNvSpPr>
          <p:nvPr/>
        </p:nvSpPr>
        <p:spPr>
          <a:xfrm>
            <a:off x="8075975" y="6459786"/>
            <a:ext cx="984019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457200" rtl="0" eaLnBrk="1" latinLnBrk="0" hangingPunct="1">
              <a:defRPr sz="11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34925B0-127B-DA40-8A8B-4B0FBB187A01}" type="slidenum">
              <a:rPr lang="en-US" smtClean="0"/>
              <a:pPr/>
              <a:t>14</a:t>
            </a:fld>
            <a:endParaRPr lang="en-US" dirty="0"/>
          </a:p>
        </p:txBody>
      </p:sp>
      <p:pic>
        <p:nvPicPr>
          <p:cNvPr id="3074" name="Picture 2" descr="Image result for michael dakduk">
            <a:extLst>
              <a:ext uri="{FF2B5EF4-FFF2-40B4-BE49-F238E27FC236}">
                <a16:creationId xmlns:a16="http://schemas.microsoft.com/office/drawing/2014/main" id="{C8FBD583-D8B1-493D-A334-FA2C5FFFBF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5251" y="3933802"/>
            <a:ext cx="1905000" cy="1905000"/>
          </a:xfrm>
          <a:prstGeom prst="rect">
            <a:avLst/>
          </a:prstGeom>
          <a:noFill/>
          <a:ln w="28575">
            <a:solidFill>
              <a:schemeClr val="tx1">
                <a:lumMod val="75000"/>
                <a:lumOff val="2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968716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6">
            <a:extLst>
              <a:ext uri="{FF2B5EF4-FFF2-40B4-BE49-F238E27FC236}">
                <a16:creationId xmlns:a16="http://schemas.microsoft.com/office/drawing/2014/main" id="{25C6B776-0410-4E28-8C29-CA90312EFE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199" y="952153"/>
            <a:ext cx="8229600" cy="4516113"/>
          </a:xfrm>
        </p:spPr>
        <p:txBody>
          <a:bodyPr/>
          <a:lstStyle/>
          <a:p>
            <a:pPr marL="0" indent="0" algn="ctr">
              <a:buNone/>
            </a:pPr>
            <a:r>
              <a:rPr lang="en-US" sz="4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Campaign to </a:t>
            </a:r>
            <a:r>
              <a:rPr lang="en-US" sz="4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Protect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Veterans’ Access</a:t>
            </a:r>
          </a:p>
        </p:txBody>
      </p:sp>
      <p:pic>
        <p:nvPicPr>
          <p:cNvPr id="6" name="Picture 4" descr="Image may contain: 15 people, people smiling">
            <a:extLst>
              <a:ext uri="{FF2B5EF4-FFF2-40B4-BE49-F238E27FC236}">
                <a16:creationId xmlns:a16="http://schemas.microsoft.com/office/drawing/2014/main" id="{5A9BC365-80D5-4975-A393-5BAE57471B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58" y="2557671"/>
            <a:ext cx="2753360" cy="1434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AC4C5018-08F9-4E01-B06A-B2F37FA43789}"/>
              </a:ext>
            </a:extLst>
          </p:cNvPr>
          <p:cNvGrpSpPr/>
          <p:nvPr/>
        </p:nvGrpSpPr>
        <p:grpSpPr>
          <a:xfrm>
            <a:off x="800099" y="4218545"/>
            <a:ext cx="7543799" cy="1441365"/>
            <a:chOff x="914399" y="5207590"/>
            <a:chExt cx="7543799" cy="1441365"/>
          </a:xfrm>
        </p:grpSpPr>
        <p:pic>
          <p:nvPicPr>
            <p:cNvPr id="8" name="Picture 2" descr="Image may contain: 3 people, people smiling, people standing and outdoor">
              <a:extLst>
                <a:ext uri="{FF2B5EF4-FFF2-40B4-BE49-F238E27FC236}">
                  <a16:creationId xmlns:a16="http://schemas.microsoft.com/office/drawing/2014/main" id="{D96DBE9D-340A-4947-80AE-DB83EC469AF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4399" y="5207590"/>
              <a:ext cx="3901440" cy="14230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6" descr="Image may contain: 16 people, people smiling, people standing">
              <a:extLst>
                <a:ext uri="{FF2B5EF4-FFF2-40B4-BE49-F238E27FC236}">
                  <a16:creationId xmlns:a16="http://schemas.microsoft.com/office/drawing/2014/main" id="{71FF66BD-7DF8-4B83-A67A-27D2966B8EC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44439" y="5207590"/>
              <a:ext cx="3413759" cy="14413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0" name="Picture 8" descr="Image may contain: 7 people, people smiling, people sitting and indoor">
            <a:extLst>
              <a:ext uri="{FF2B5EF4-FFF2-40B4-BE49-F238E27FC236}">
                <a16:creationId xmlns:a16="http://schemas.microsoft.com/office/drawing/2014/main" id="{AB594FE6-2EB8-4F89-8D33-855A3FBFCA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0919" y="2513569"/>
            <a:ext cx="2042160" cy="1531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Image may contain: 15 people, people smiling, crowd">
            <a:extLst>
              <a:ext uri="{FF2B5EF4-FFF2-40B4-BE49-F238E27FC236}">
                <a16:creationId xmlns:a16="http://schemas.microsoft.com/office/drawing/2014/main" id="{C0F42234-DE4D-4FDE-93F4-D98DA13777C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218"/>
          <a:stretch/>
        </p:blipFill>
        <p:spPr bwMode="auto">
          <a:xfrm>
            <a:off x="5928360" y="2557671"/>
            <a:ext cx="2926080" cy="1487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66813ADD-6782-447D-8FEE-DF6F4149474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075975" y="6459786"/>
            <a:ext cx="984019" cy="365125"/>
          </a:xfrm>
          <a:prstGeom prst="rect">
            <a:avLst/>
          </a:prstGeom>
        </p:spPr>
        <p:txBody>
          <a:bodyPr/>
          <a:lstStyle>
            <a:lvl1pPr algn="r">
              <a:defRPr sz="11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234925B0-127B-DA40-8A8B-4B0FBB187A01}" type="slidenum">
              <a:rPr lang="en-US" smtClean="0"/>
              <a:pPr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386053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BB0FF9-B128-4611-997B-6A97E3666F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Budget: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846D764-72A0-4547-8C69-EE70A7E72C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2959" y="3032449"/>
            <a:ext cx="7543801" cy="2836644"/>
          </a:xfrm>
        </p:spPr>
        <p:txBody>
          <a:bodyPr/>
          <a:lstStyle/>
          <a:p>
            <a:pPr marL="0" lvl="0" indent="0" algn="ctr">
              <a:buNone/>
            </a:pPr>
            <a:r>
              <a:rPr lang="en-US" sz="3600" b="1" dirty="0"/>
              <a:t>The Budget:  </a:t>
            </a:r>
            <a:br>
              <a:rPr lang="en-US" sz="3600" b="1" dirty="0"/>
            </a:br>
            <a:r>
              <a:rPr lang="en-US" sz="3600" b="1" dirty="0"/>
              <a:t>$619,000 Raised in new donations!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A400CF3A-89B4-4B4A-B95E-55CFC18C4859}"/>
              </a:ext>
            </a:extLst>
          </p:cNvPr>
          <p:cNvSpPr txBox="1">
            <a:spLocks/>
          </p:cNvSpPr>
          <p:nvPr/>
        </p:nvSpPr>
        <p:spPr>
          <a:xfrm>
            <a:off x="8075975" y="6459786"/>
            <a:ext cx="984019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457200" rtl="0" eaLnBrk="1" latinLnBrk="0" hangingPunct="1">
              <a:defRPr sz="11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34925B0-127B-DA40-8A8B-4B0FBB187A01}" type="slidenum">
              <a:rPr lang="en-US" smtClean="0"/>
              <a:pPr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967501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BB0FF9-B128-4611-997B-6A97E3666F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Post-9/11 GI Bill Benefit</a:t>
            </a:r>
          </a:p>
        </p:txBody>
      </p:sp>
      <p:pic>
        <p:nvPicPr>
          <p:cNvPr id="6" name="Picture 2" descr="Picture">
            <a:extLst>
              <a:ext uri="{FF2B5EF4-FFF2-40B4-BE49-F238E27FC236}">
                <a16:creationId xmlns:a16="http://schemas.microsoft.com/office/drawing/2014/main" id="{1B4B7778-ABE9-497B-AD1B-4D93775C96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9693" y="1966450"/>
            <a:ext cx="2784614" cy="4152323"/>
          </a:xfrm>
          <a:prstGeom prst="rect">
            <a:avLst/>
          </a:prstGeom>
          <a:noFill/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648FDAE2-FDE3-4D08-A896-AC0AF86E8993}"/>
              </a:ext>
            </a:extLst>
          </p:cNvPr>
          <p:cNvSpPr txBox="1">
            <a:spLocks/>
          </p:cNvSpPr>
          <p:nvPr/>
        </p:nvSpPr>
        <p:spPr>
          <a:xfrm>
            <a:off x="8075975" y="6459786"/>
            <a:ext cx="984019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457200" rtl="0" eaLnBrk="1" latinLnBrk="0" hangingPunct="1">
              <a:defRPr sz="11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34925B0-127B-DA40-8A8B-4B0FBB187A01}" type="slidenum">
              <a:rPr lang="en-US" smtClean="0"/>
              <a:pPr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930222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BB0FF9-B128-4611-997B-6A97E3666F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Voice</a:t>
            </a:r>
          </a:p>
        </p:txBody>
      </p:sp>
      <p:pic>
        <p:nvPicPr>
          <p:cNvPr id="4" name="Picture 4" descr="https://uc7c4b300e4b483c57ce43a82547.previews.dropboxusercontent.com/p/thumb/AAeIS6TSklf7dfXsEjtrtHC3S6di1swMOnx_86uxCHGm0-g5stOdTetkonT1ETkzOlJRYKrrZ_rCU86v5blGcxeakFtHH01vb2caXCiyllSC5tLgtBpNQpgi09NU8hOkhCYCg8_KJN4S4iHgudkRcyvyioT_ZdtffwV7aAX8MdEfqIlDrAC30eavtISCJBzdux1pGNMkh2ICpH1OqocsHrBzPZlOk2qjaXQm0d4gehr2Ts0Q5LryydKH8sEBOaA63hb4YbFETRcraeQWxAktDlmmScA9gNcB9MT91dy79IT2t8qn1DEuQe1YV6hkNvNjVycPDeKSSdoBphnCIUYsgXYdaCk1Wfx2TZpaXlt1MjKYVbblwCZ5huVuGI34dKm0nCYRxOxTu-3KIhn7DVjXM4vpM2-KyfrssfCpoRTCRDUiEa5LDwhAbywOSLhl0L6akNy0aHrpd7x8eutoIdt2WFq08br7_hgNVxzh1dLhiaSNRw/p.jpeg?fv_content=true&amp;size_mode=5">
            <a:extLst>
              <a:ext uri="{FF2B5EF4-FFF2-40B4-BE49-F238E27FC236}">
                <a16:creationId xmlns:a16="http://schemas.microsoft.com/office/drawing/2014/main" id="{5E862ADD-BA89-473D-927C-2D9855EBF4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9126" y="2362041"/>
            <a:ext cx="5285748" cy="3501808"/>
          </a:xfrm>
          <a:prstGeom prst="rect">
            <a:avLst/>
          </a:prstGeom>
          <a:noFill/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27E1F5B2-CC1B-44AA-9FB9-5E873B2BA775}"/>
              </a:ext>
            </a:extLst>
          </p:cNvPr>
          <p:cNvSpPr txBox="1">
            <a:spLocks/>
          </p:cNvSpPr>
          <p:nvPr/>
        </p:nvSpPr>
        <p:spPr>
          <a:xfrm>
            <a:off x="8075975" y="6459786"/>
            <a:ext cx="984019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457200" rtl="0" eaLnBrk="1" latinLnBrk="0" hangingPunct="1">
              <a:defRPr sz="11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34925B0-127B-DA40-8A8B-4B0FBB187A01}" type="slidenum">
              <a:rPr lang="en-US" smtClean="0"/>
              <a:pPr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152070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BB0FF9-B128-4611-997B-6A97E3666F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Veterans for Career Education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6D5E30F-27ED-4310-A45D-2CD4100577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8704" y="2705066"/>
            <a:ext cx="6986592" cy="1918137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221C97-2F9E-448F-ABA5-5D129900D206}"/>
              </a:ext>
            </a:extLst>
          </p:cNvPr>
          <p:cNvSpPr txBox="1">
            <a:spLocks/>
          </p:cNvSpPr>
          <p:nvPr/>
        </p:nvSpPr>
        <p:spPr>
          <a:xfrm>
            <a:off x="8075975" y="6459786"/>
            <a:ext cx="984019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457200" rtl="0" eaLnBrk="1" latinLnBrk="0" hangingPunct="1">
              <a:defRPr sz="11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34925B0-127B-DA40-8A8B-4B0FBB187A01}" type="slidenum">
              <a:rPr lang="en-US" smtClean="0"/>
              <a:pPr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67327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656B5EA-A434-405B-96D7-C6C7A22EE9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961803" y="6492875"/>
            <a:ext cx="2057400" cy="365125"/>
          </a:xfrm>
        </p:spPr>
        <p:txBody>
          <a:bodyPr/>
          <a:lstStyle/>
          <a:p>
            <a:fld id="{234925B0-127B-DA40-8A8B-4B0FBB187A01}" type="slidenum">
              <a:rPr lang="en-US" smtClean="0"/>
              <a:pPr/>
              <a:t>2</a:t>
            </a:fld>
            <a:endParaRPr lang="en-US" dirty="0"/>
          </a:p>
        </p:txBody>
      </p:sp>
      <p:pic>
        <p:nvPicPr>
          <p:cNvPr id="5" name="Online Media 4" title="Opening, Mid-Show Bumper, Closing">
            <a:hlinkClick r:id="" action="ppaction://media"/>
            <a:extLst>
              <a:ext uri="{FF2B5EF4-FFF2-40B4-BE49-F238E27FC236}">
                <a16:creationId xmlns:a16="http://schemas.microsoft.com/office/drawing/2014/main" id="{0AF90268-FA9B-4261-99D2-306631CBB847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317516" y="1426692"/>
            <a:ext cx="6508967" cy="3661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451106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BB0FF9-B128-4611-997B-6A97E3666F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Veterans for Career Education Co-Chairs</a:t>
            </a:r>
          </a:p>
        </p:txBody>
      </p:sp>
      <p:pic>
        <p:nvPicPr>
          <p:cNvPr id="4" name="Picture 8" descr="https://ucdd79e8cbd4b2991789e41bb3e9.previews.dropboxusercontent.com/p/thumb/AAfQ-DjufmKVqU5ux21mF6ENSShTsoDTnmvNYo-ZTyhJdT0g-Ij0ha5AXbZWYufCx0Qp9EpmE8xETDj3h9ma_J3omCr-Vc6T1AFSjEethe6bMmxtpr806-MtYwJy7m8vWNJ4E5DyvTz_3Lua7LxxHsnJAwlYOZyEq1rVLiB5JaBA1P0CePuFEPahRj0_Bc948tQK07xe3lZDm9Wp8CU-ZlyDfJ-tXZN6pJv8VZ1mB_HVB6x8noaRomL_GhVOSpRJvKS8W7Z337TvQ-P5SC6a98DmULyRLWrdGCC3yxC-qJH6Vz8it3mX2jV_fGgN06lnzLar9cQjesmZ2cCas_fqLj4JIElnzOxVShBNJlV42AAV8JWj3UaFdzJPCfJAUSylMeLu7EYZFHNKxBuSXZpexCOAdoJv6sooj6ZnUhPqPF9OZekfrTu_TseV-5xjAoU6wUFnX5O4Toymf8inSO2oS8gS_72VCz1JM5gsEI-PQXUvJg/p.jpeg?fv_content=true&amp;size_mode=5">
            <a:extLst>
              <a:ext uri="{FF2B5EF4-FFF2-40B4-BE49-F238E27FC236}">
                <a16:creationId xmlns:a16="http://schemas.microsoft.com/office/drawing/2014/main" id="{57A8A7CB-8F1F-45C7-894F-D457E4EC5E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1680" y="2341321"/>
            <a:ext cx="5120640" cy="2949471"/>
          </a:xfrm>
          <a:prstGeom prst="rect">
            <a:avLst/>
          </a:prstGeom>
          <a:noFill/>
          <a:ln w="28575">
            <a:solidFill>
              <a:schemeClr val="tx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967CE57E-2F9F-45D1-89E0-963CF278CD4F}"/>
              </a:ext>
            </a:extLst>
          </p:cNvPr>
          <p:cNvSpPr txBox="1">
            <a:spLocks/>
          </p:cNvSpPr>
          <p:nvPr/>
        </p:nvSpPr>
        <p:spPr>
          <a:xfrm>
            <a:off x="457200" y="5446955"/>
            <a:ext cx="8229600" cy="75628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227013" indent="-227013" algn="l" defTabSz="4572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rgbClr val="2E1A47"/>
              </a:buClr>
              <a:buFont typeface="Arial"/>
              <a:buChar char="•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5613" indent="-228600" algn="l" defTabSz="4572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rgbClr val="5B6770"/>
              </a:buClr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2625" indent="-227013" algn="l" defTabSz="4572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rgbClr val="2E1A47"/>
              </a:buClr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9638" indent="-227013" algn="l" defTabSz="4572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rgbClr val="5B6770"/>
              </a:buClr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90613" indent="-180975" algn="l" defTabSz="457200" rtl="0" eaLnBrk="1" latinLnBrk="0" hangingPunct="1">
              <a:lnSpc>
                <a:spcPct val="100000"/>
              </a:lnSpc>
              <a:spcBef>
                <a:spcPts val="3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</a:rPr>
              <a:t>Kristyl Rodriguez &amp; Michael Dakduk</a:t>
            </a:r>
          </a:p>
          <a:p>
            <a:pPr marL="0" indent="0" algn="ctr">
              <a:buFont typeface="Arial"/>
              <a:buNone/>
            </a:pPr>
            <a:endParaRPr lang="en-US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9E8328C0-248D-48FE-977E-4B112161C935}"/>
              </a:ext>
            </a:extLst>
          </p:cNvPr>
          <p:cNvSpPr txBox="1">
            <a:spLocks/>
          </p:cNvSpPr>
          <p:nvPr/>
        </p:nvSpPr>
        <p:spPr>
          <a:xfrm>
            <a:off x="8075975" y="6459786"/>
            <a:ext cx="984019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457200" rtl="0" eaLnBrk="1" latinLnBrk="0" hangingPunct="1">
              <a:defRPr sz="11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34925B0-127B-DA40-8A8B-4B0FBB187A01}" type="slidenum">
              <a:rPr lang="en-US" smtClean="0"/>
              <a:pPr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67925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BB0FF9-B128-4611-997B-6A97E3666F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Veterans for Career Education</a:t>
            </a:r>
          </a:p>
        </p:txBody>
      </p:sp>
      <p:pic>
        <p:nvPicPr>
          <p:cNvPr id="5" name="Online Media 2" title="Kristyl Rodriguez, Veteran Co-Chair of VCE">
            <a:hlinkClick r:id="" action="ppaction://media"/>
            <a:extLst>
              <a:ext uri="{FF2B5EF4-FFF2-40B4-BE49-F238E27FC236}">
                <a16:creationId xmlns:a16="http://schemas.microsoft.com/office/drawing/2014/main" id="{33C8F393-A096-4FBC-BA2F-75B24B64670E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754725" y="2156460"/>
            <a:ext cx="5680269" cy="3905250"/>
          </a:xfrm>
          <a:prstGeom prst="rect">
            <a:avLst/>
          </a:prstGeom>
        </p:spPr>
      </p:pic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B991194F-F847-4F34-B425-BDD0D68A1731}"/>
              </a:ext>
            </a:extLst>
          </p:cNvPr>
          <p:cNvSpPr txBox="1">
            <a:spLocks/>
          </p:cNvSpPr>
          <p:nvPr/>
        </p:nvSpPr>
        <p:spPr>
          <a:xfrm>
            <a:off x="8075975" y="6459786"/>
            <a:ext cx="984019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457200" rtl="0" eaLnBrk="1" latinLnBrk="0" hangingPunct="1">
              <a:defRPr sz="11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34925B0-127B-DA40-8A8B-4B0FBB187A01}" type="slidenum">
              <a:rPr lang="en-US" smtClean="0"/>
              <a:pPr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661056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BB0FF9-B128-4611-997B-6A97E3666F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Veterans for Career Education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7DFFEDB-7C67-4F01-BE50-8C3433173C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5294" y="2249273"/>
            <a:ext cx="8093412" cy="2023353"/>
          </a:xfrm>
          <a:prstGeom prst="rect">
            <a:avLst/>
          </a:prstGeom>
          <a:ln w="28575">
            <a:solidFill>
              <a:schemeClr val="tx2">
                <a:lumMod val="75000"/>
              </a:schemeClr>
            </a:solidFill>
          </a:ln>
        </p:spPr>
      </p:pic>
      <p:sp>
        <p:nvSpPr>
          <p:cNvPr id="6" name="Content Placeholder 6">
            <a:extLst>
              <a:ext uri="{FF2B5EF4-FFF2-40B4-BE49-F238E27FC236}">
                <a16:creationId xmlns:a16="http://schemas.microsoft.com/office/drawing/2014/main" id="{896D8EAD-3A4B-49F2-B7A3-9881FFB5DE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4429976"/>
            <a:ext cx="8229600" cy="1672244"/>
          </a:xfrm>
        </p:spPr>
        <p:txBody>
          <a:bodyPr/>
          <a:lstStyle/>
          <a:p>
            <a:pPr marL="0" lvl="0" indent="0" algn="ctr">
              <a:buNone/>
            </a:pPr>
            <a:r>
              <a:rPr lang="en-US" sz="3200" b="1" dirty="0">
                <a:solidFill>
                  <a:srgbClr val="BD1E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33 school rallies to date!</a:t>
            </a:r>
          </a:p>
          <a:p>
            <a:pPr marL="0" lvl="0" indent="0" algn="ctr">
              <a:buNone/>
            </a:pPr>
            <a:r>
              <a:rPr lang="en-US" sz="3200" b="1">
                <a:solidFill>
                  <a:srgbClr val="001A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1,585 </a:t>
            </a:r>
            <a:r>
              <a:rPr lang="en-US" sz="3200" b="1" dirty="0">
                <a:solidFill>
                  <a:srgbClr val="001A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VCE Members!</a:t>
            </a:r>
          </a:p>
          <a:p>
            <a:pPr marL="0" lvl="0" indent="0">
              <a:buNone/>
            </a:pPr>
            <a:r>
              <a:rPr lang="en-US" b="1" dirty="0"/>
              <a:t> </a:t>
            </a:r>
            <a:endParaRPr lang="en-US" sz="2800" b="1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639C7ED5-C62F-4C41-B862-F5543AC3C18D}"/>
              </a:ext>
            </a:extLst>
          </p:cNvPr>
          <p:cNvSpPr txBox="1">
            <a:spLocks/>
          </p:cNvSpPr>
          <p:nvPr/>
        </p:nvSpPr>
        <p:spPr>
          <a:xfrm>
            <a:off x="8075975" y="6459786"/>
            <a:ext cx="984019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457200" rtl="0" eaLnBrk="1" latinLnBrk="0" hangingPunct="1">
              <a:defRPr sz="11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34925B0-127B-DA40-8A8B-4B0FBB187A01}" type="slidenum">
              <a:rPr lang="en-US" smtClean="0"/>
              <a:pPr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957603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BB0FF9-B128-4611-997B-6A97E3666F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Veterans for Career Education</a:t>
            </a:r>
          </a:p>
        </p:txBody>
      </p:sp>
      <p:sp>
        <p:nvSpPr>
          <p:cNvPr id="6" name="Content Placeholder 6">
            <a:extLst>
              <a:ext uri="{FF2B5EF4-FFF2-40B4-BE49-F238E27FC236}">
                <a16:creationId xmlns:a16="http://schemas.microsoft.com/office/drawing/2014/main" id="{896D8EAD-3A4B-49F2-B7A3-9881FFB5DE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5780" y="3170343"/>
            <a:ext cx="5019869" cy="1672244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en-US" sz="3200" b="1" dirty="0"/>
              <a:t>Our Goal: </a:t>
            </a:r>
            <a:br>
              <a:rPr lang="en-US" sz="3200" b="1" dirty="0"/>
            </a:br>
            <a:r>
              <a:rPr lang="en-US" sz="3200" b="1" dirty="0"/>
              <a:t>2,500 VCE Members </a:t>
            </a:r>
            <a:br>
              <a:rPr lang="en-US" sz="3200" b="1" dirty="0"/>
            </a:br>
            <a:r>
              <a:rPr lang="en-US" sz="3200" b="1" dirty="0"/>
              <a:t>by the end of 2020!</a:t>
            </a:r>
            <a:endParaRPr lang="en-US" sz="3200" dirty="0"/>
          </a:p>
          <a:p>
            <a:pPr marL="0" lvl="0" indent="0">
              <a:buNone/>
            </a:pPr>
            <a:r>
              <a:rPr lang="en-US" b="1" dirty="0"/>
              <a:t> </a:t>
            </a:r>
            <a:endParaRPr lang="en-US" sz="2800" b="1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7D6266B-0E8B-4137-8FD0-AF8DFD385C5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1125" r="73339"/>
          <a:stretch/>
        </p:blipFill>
        <p:spPr>
          <a:xfrm>
            <a:off x="5494655" y="2409825"/>
            <a:ext cx="1629245" cy="3436502"/>
          </a:xfrm>
          <a:prstGeom prst="rect">
            <a:avLst/>
          </a:prstGeom>
        </p:spPr>
      </p:pic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BEC603EC-A653-43D2-8AE6-AC6DDAD4BD0A}"/>
              </a:ext>
            </a:extLst>
          </p:cNvPr>
          <p:cNvSpPr txBox="1">
            <a:spLocks/>
          </p:cNvSpPr>
          <p:nvPr/>
        </p:nvSpPr>
        <p:spPr>
          <a:xfrm>
            <a:off x="8075975" y="6459786"/>
            <a:ext cx="984019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457200" rtl="0" eaLnBrk="1" latinLnBrk="0" hangingPunct="1">
              <a:defRPr sz="11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34925B0-127B-DA40-8A8B-4B0FBB187A01}" type="slidenum">
              <a:rPr lang="en-US" smtClean="0"/>
              <a:pPr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827764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52C0B2E1-0268-42EC-ABD3-94F81A05BC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81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7D2256B4-48EA-40FC-BBC0-AA1EE6E008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3D44BCCA-102D-4A9D-B1E4-2450CAF0B0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05743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33" name="Rectangle 32">
            <a:extLst>
              <a:ext uri="{FF2B5EF4-FFF2-40B4-BE49-F238E27FC236}">
                <a16:creationId xmlns:a16="http://schemas.microsoft.com/office/drawing/2014/main" id="{8C6E698C-8155-4B8B-BDC9-B7299772B5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29F1E6D-6197-4F7F-8BE4-5561043896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15696" y="965200"/>
            <a:ext cx="5004369" cy="4927600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4800" dirty="0">
                <a:solidFill>
                  <a:srgbClr val="C00000"/>
                </a:solidFill>
              </a:rPr>
              <a:t>We are changing the Face and the Mission of our Sector!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0EEF5601-A8BC-411D-AA64-3E79320BA1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343855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33209156-242F-4B26-8D07-CEB2B68A9F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38550" y="0"/>
            <a:ext cx="48006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Content Placeholder 4">
            <a:extLst>
              <a:ext uri="{FF2B5EF4-FFF2-40B4-BE49-F238E27FC236}">
                <a16:creationId xmlns:a16="http://schemas.microsoft.com/office/drawing/2014/main" id="{0C14DF05-BD62-4578-8861-3B06D9B9C7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0460" y="1143473"/>
            <a:ext cx="2718469" cy="443905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indent="0">
              <a:buNone/>
            </a:pPr>
            <a:r>
              <a:rPr lang="en-US" sz="2400" cap="all" spc="200" dirty="0">
                <a:solidFill>
                  <a:schemeClr val="tx1"/>
                </a:solidFill>
                <a:latin typeface="Arial Narrow" panose="020B0606020202030204" pitchFamily="34" charset="0"/>
                <a:cs typeface="+mn-cs"/>
              </a:rPr>
              <a:t>Key Message #4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A2BB92A5-BB32-410C-9B6A-BBEDC61E5D66}"/>
              </a:ext>
            </a:extLst>
          </p:cNvPr>
          <p:cNvSpPr txBox="1">
            <a:spLocks/>
          </p:cNvSpPr>
          <p:nvPr/>
        </p:nvSpPr>
        <p:spPr>
          <a:xfrm>
            <a:off x="8075975" y="6459786"/>
            <a:ext cx="984019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457200" rtl="0" eaLnBrk="1" latinLnBrk="0" hangingPunct="1">
              <a:defRPr sz="11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34925B0-127B-DA40-8A8B-4B0FBB187A01}" type="slidenum">
              <a:rPr lang="en-US" smtClean="0">
                <a:solidFill>
                  <a:schemeClr val="tx1"/>
                </a:solidFill>
              </a:rPr>
              <a:pPr/>
              <a:t>24</a:t>
            </a:fld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974185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BB0FF9-B128-4611-997B-6A97E3666F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Changing the Face of our Sector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8C9E03C-54EB-4F89-A373-C86F7E944F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2959" y="2202024"/>
            <a:ext cx="7543801" cy="3667070"/>
          </a:xfrm>
        </p:spPr>
        <p:txBody>
          <a:bodyPr/>
          <a:lstStyle/>
          <a:p>
            <a:pPr algn="ctr"/>
            <a:r>
              <a:rPr lang="en-US" sz="2800" b="1" dirty="0"/>
              <a:t>From Corinthian/ITT to Veterans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8" name="Picture 4" descr="Image result for corinthian colleges">
            <a:extLst>
              <a:ext uri="{FF2B5EF4-FFF2-40B4-BE49-F238E27FC236}">
                <a16:creationId xmlns:a16="http://schemas.microsoft.com/office/drawing/2014/main" id="{15A2B24B-A610-43FF-8F2A-41A7AFDE19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9986" y="3193352"/>
            <a:ext cx="2298295" cy="1095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53B4492-255F-4C99-AC52-787E4ABF9E1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6596" t="6181" r="2245" b="34894"/>
          <a:stretch/>
        </p:blipFill>
        <p:spPr>
          <a:xfrm>
            <a:off x="2750975" y="4616486"/>
            <a:ext cx="3642050" cy="1481461"/>
          </a:xfrm>
          <a:prstGeom prst="rect">
            <a:avLst/>
          </a:prstGeom>
        </p:spPr>
      </p:pic>
      <p:pic>
        <p:nvPicPr>
          <p:cNvPr id="2050" name="Picture 2" descr="Image result for itt tech">
            <a:extLst>
              <a:ext uri="{FF2B5EF4-FFF2-40B4-BE49-F238E27FC236}">
                <a16:creationId xmlns:a16="http://schemas.microsoft.com/office/drawing/2014/main" id="{6A570407-B74B-4DD4-9B15-859539DD90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4608" y="2952558"/>
            <a:ext cx="1866900" cy="1400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Slide Number Placeholder 5">
            <a:extLst>
              <a:ext uri="{FF2B5EF4-FFF2-40B4-BE49-F238E27FC236}">
                <a16:creationId xmlns:a16="http://schemas.microsoft.com/office/drawing/2014/main" id="{89829A2F-2CA4-46B6-AFA4-E6C7E15D4A7D}"/>
              </a:ext>
            </a:extLst>
          </p:cNvPr>
          <p:cNvSpPr txBox="1">
            <a:spLocks/>
          </p:cNvSpPr>
          <p:nvPr/>
        </p:nvSpPr>
        <p:spPr>
          <a:xfrm>
            <a:off x="8075975" y="6459786"/>
            <a:ext cx="984019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457200" rtl="0" eaLnBrk="1" latinLnBrk="0" hangingPunct="1">
              <a:defRPr sz="11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34925B0-127B-DA40-8A8B-4B0FBB187A01}" type="slidenum">
              <a:rPr lang="en-US" smtClean="0"/>
              <a:pPr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766313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BB0FF9-B128-4611-997B-6A97E3666F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/>
          <a:lstStyle/>
          <a:p>
            <a:r>
              <a:rPr lang="en-US" dirty="0"/>
              <a:t>Changing the Mission </a:t>
            </a:r>
            <a:br>
              <a:rPr lang="en-US" dirty="0"/>
            </a:br>
            <a:r>
              <a:rPr lang="en-US" dirty="0"/>
              <a:t>of our Sector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8C9E03C-54EB-4F89-A373-C86F7E944F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2959" y="2202024"/>
            <a:ext cx="7543801" cy="3667070"/>
          </a:xfrm>
        </p:spPr>
        <p:txBody>
          <a:bodyPr/>
          <a:lstStyle/>
          <a:p>
            <a:pPr marL="0" indent="0" algn="ctr">
              <a:buNone/>
            </a:pPr>
            <a:r>
              <a:rPr lang="en-US" sz="2800" b="1" dirty="0"/>
              <a:t>From “For-Profit Schools to Postsecondary Career Education!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68897A3-D16A-48EB-B9DA-816411065E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2925" y="4404292"/>
            <a:ext cx="3657544" cy="716348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F5CEF50-F815-4515-8863-A5DF2BA5FD4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536" t="11589" r="3333"/>
          <a:stretch/>
        </p:blipFill>
        <p:spPr>
          <a:xfrm>
            <a:off x="4800706" y="3569228"/>
            <a:ext cx="3325179" cy="2576829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E324C4E1-E641-4DB6-9E98-8EACC6918736}"/>
              </a:ext>
            </a:extLst>
          </p:cNvPr>
          <p:cNvSpPr txBox="1">
            <a:spLocks/>
          </p:cNvSpPr>
          <p:nvPr/>
        </p:nvSpPr>
        <p:spPr>
          <a:xfrm>
            <a:off x="8075975" y="6459786"/>
            <a:ext cx="984019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457200" rtl="0" eaLnBrk="1" latinLnBrk="0" hangingPunct="1">
              <a:defRPr sz="11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34925B0-127B-DA40-8A8B-4B0FBB187A01}" type="slidenum">
              <a:rPr lang="en-US" smtClean="0"/>
              <a:pPr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221075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CAF24B-95ED-4AEC-B933-820246D32C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2959" y="286604"/>
            <a:ext cx="7938485" cy="1450757"/>
          </a:xfrm>
        </p:spPr>
        <p:txBody>
          <a:bodyPr>
            <a:normAutofit/>
          </a:bodyPr>
          <a:lstStyle/>
          <a:p>
            <a:r>
              <a:rPr lang="en-US" sz="3900" dirty="0"/>
              <a:t>When Rhetoric becomes Reality!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6153B2D-F45D-4259-87F6-89E291A477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0099" y="2444619"/>
            <a:ext cx="7543801" cy="2335055"/>
          </a:xfrm>
        </p:spPr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US" sz="2400" dirty="0"/>
              <a:t>Change 90/10</a:t>
            </a:r>
          </a:p>
          <a:p>
            <a:pPr marL="749808" lvl="1" indent="-457200">
              <a:buFont typeface="Arial" panose="020B0604020202020204" pitchFamily="34" charset="0"/>
              <a:buChar char="•"/>
            </a:pPr>
            <a:r>
              <a:rPr lang="en-US" sz="2400" dirty="0"/>
              <a:t>Eliminate use of GI Benefits in sector		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/>
              <a:t>Short Term Pell</a:t>
            </a:r>
          </a:p>
          <a:p>
            <a:pPr marL="749808" lvl="1" indent="-457200">
              <a:buFont typeface="Arial" panose="020B0604020202020204" pitchFamily="34" charset="0"/>
              <a:buChar char="•"/>
            </a:pPr>
            <a:r>
              <a:rPr lang="en-US" sz="2400" dirty="0"/>
              <a:t>No participation by Proprietary Sector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/>
              <a:t>The 2020 Presidential Campaign</a:t>
            </a:r>
          </a:p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F2CA2D-19C1-4941-A168-41D0DDC21A19}"/>
              </a:ext>
            </a:extLst>
          </p:cNvPr>
          <p:cNvSpPr txBox="1">
            <a:spLocks/>
          </p:cNvSpPr>
          <p:nvPr/>
        </p:nvSpPr>
        <p:spPr>
          <a:xfrm>
            <a:off x="8075975" y="6459786"/>
            <a:ext cx="984019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457200" rtl="0" eaLnBrk="1" latinLnBrk="0" hangingPunct="1">
              <a:defRPr sz="11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34925B0-127B-DA40-8A8B-4B0FBB187A01}" type="slidenum">
              <a:rPr lang="en-US" smtClean="0"/>
              <a:pPr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643854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6153B2D-F45D-4259-87F6-89E291A477B8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4937820" y="2406191"/>
            <a:ext cx="4122174" cy="2919923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8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"The moment I deployed, my Facebook feed started filling up with ads from these for-profit colleges. On my watch, those colleges that turned the Department of Education into a predatory lender -- that’s where we'd start getting rid of loans.”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Pete Buttigieg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Democratic Primary Debate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July 30, 2019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7B4D5DFA-E183-4671-81E2-F097EE11F2D2}"/>
              </a:ext>
            </a:extLst>
          </p:cNvPr>
          <p:cNvSpPr txBox="1">
            <a:spLocks/>
          </p:cNvSpPr>
          <p:nvPr/>
        </p:nvSpPr>
        <p:spPr>
          <a:xfrm>
            <a:off x="8075975" y="6459786"/>
            <a:ext cx="984019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457200" rtl="0" eaLnBrk="1" latinLnBrk="0" hangingPunct="1">
              <a:defRPr sz="11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34925B0-127B-DA40-8A8B-4B0FBB187A01}" type="slidenum">
              <a:rPr lang="en-US" smtClean="0"/>
              <a:pPr/>
              <a:t>28</a:t>
            </a:fld>
            <a:endParaRPr lang="en-US" dirty="0"/>
          </a:p>
        </p:txBody>
      </p:sp>
      <p:sp>
        <p:nvSpPr>
          <p:cNvPr id="6" name="Content Placeholder 4">
            <a:extLst>
              <a:ext uri="{FF2B5EF4-FFF2-40B4-BE49-F238E27FC236}">
                <a16:creationId xmlns:a16="http://schemas.microsoft.com/office/drawing/2014/main" id="{EC59D4D3-BB34-47B1-B8EE-C731C53F50FF}"/>
              </a:ext>
            </a:extLst>
          </p:cNvPr>
          <p:cNvSpPr txBox="1">
            <a:spLocks/>
          </p:cNvSpPr>
          <p:nvPr/>
        </p:nvSpPr>
        <p:spPr>
          <a:xfrm>
            <a:off x="699285" y="1691519"/>
            <a:ext cx="2799033" cy="217463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buNone/>
            </a:pPr>
            <a:r>
              <a:rPr lang="en-US" sz="18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“We need to get rid of the for-profit colleges...”  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Senator Kamala Harris 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CNN Town Hall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January 29, 2019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0B235ED-4C87-41DD-AFE2-77906488914B}"/>
              </a:ext>
            </a:extLst>
          </p:cNvPr>
          <p:cNvSpPr/>
          <p:nvPr/>
        </p:nvSpPr>
        <p:spPr>
          <a:xfrm>
            <a:off x="699285" y="4806881"/>
            <a:ext cx="397469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>
              <a:spcBef>
                <a:spcPts val="0"/>
              </a:spcBef>
              <a:buSzPts val="1100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“Ban for-profit colleges from receiving any federal dollars.” </a:t>
            </a:r>
          </a:p>
          <a:p>
            <a:pPr marR="0" lvl="0">
              <a:spcBef>
                <a:spcPts val="0"/>
              </a:spcBef>
              <a:buSzPts val="1100"/>
            </a:pPr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Senator Elizabeth Warren</a:t>
            </a:r>
          </a:p>
          <a:p>
            <a:pPr marR="0" lvl="0">
              <a:spcBef>
                <a:spcPts val="0"/>
              </a:spcBef>
              <a:buSzPts val="1100"/>
            </a:pPr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Higher Education Plan </a:t>
            </a:r>
          </a:p>
          <a:p>
            <a:pPr marR="0" lvl="0">
              <a:spcBef>
                <a:spcPts val="0"/>
              </a:spcBef>
              <a:buSzPts val="1100"/>
            </a:pPr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Unveiled in 2019</a:t>
            </a:r>
            <a:endParaRPr lang="en-US" sz="2000" b="1" dirty="0">
              <a:solidFill>
                <a:schemeClr val="tx1">
                  <a:lumMod val="75000"/>
                  <a:lumOff val="25000"/>
                </a:schemeClr>
              </a:solidFill>
              <a:effectLst/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pic>
        <p:nvPicPr>
          <p:cNvPr id="4098" name="Picture 2" descr="Image result for kamala harris">
            <a:extLst>
              <a:ext uri="{FF2B5EF4-FFF2-40B4-BE49-F238E27FC236}">
                <a16:creationId xmlns:a16="http://schemas.microsoft.com/office/drawing/2014/main" id="{E13C14F1-8007-4D90-86F2-60C98F3BD0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806" y="376805"/>
            <a:ext cx="1978089" cy="1318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Image result for pete buttigieg">
            <a:extLst>
              <a:ext uri="{FF2B5EF4-FFF2-40B4-BE49-F238E27FC236}">
                <a16:creationId xmlns:a16="http://schemas.microsoft.com/office/drawing/2014/main" id="{F19999CF-62FA-4FB2-9179-FD3B1113BD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9862" y="1087465"/>
            <a:ext cx="1978089" cy="1318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Image result for elizabeth warren debate">
            <a:extLst>
              <a:ext uri="{FF2B5EF4-FFF2-40B4-BE49-F238E27FC236}">
                <a16:creationId xmlns:a16="http://schemas.microsoft.com/office/drawing/2014/main" id="{397DD3C1-04C9-4E22-BA27-E4BC955BC9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806" y="3428999"/>
            <a:ext cx="2161586" cy="1318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7493892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52C0B2E1-0268-42EC-ABD3-94F81A05BC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81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7D2256B4-48EA-40FC-BBC0-AA1EE6E008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3D44BCCA-102D-4A9D-B1E4-2450CAF0B0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05743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33" name="Rectangle 32">
            <a:extLst>
              <a:ext uri="{FF2B5EF4-FFF2-40B4-BE49-F238E27FC236}">
                <a16:creationId xmlns:a16="http://schemas.microsoft.com/office/drawing/2014/main" id="{8C6E698C-8155-4B8B-BDC9-B7299772B5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29F1E6D-6197-4F7F-8BE4-5561043896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63902" y="1919001"/>
            <a:ext cx="5167033" cy="2942718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4800" dirty="0">
                <a:solidFill>
                  <a:srgbClr val="C00000"/>
                </a:solidFill>
              </a:rPr>
              <a:t>The Agenda Changes - Again!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0EEF5601-A8BC-411D-AA64-3E79320BA1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343855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33209156-242F-4B26-8D07-CEB2B68A9F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38550" y="0"/>
            <a:ext cx="48006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Content Placeholder 4">
            <a:extLst>
              <a:ext uri="{FF2B5EF4-FFF2-40B4-BE49-F238E27FC236}">
                <a16:creationId xmlns:a16="http://schemas.microsoft.com/office/drawing/2014/main" id="{0C14DF05-BD62-4578-8861-3B06D9B9C7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0460" y="1143473"/>
            <a:ext cx="2718469" cy="443905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indent="0">
              <a:buNone/>
            </a:pPr>
            <a:r>
              <a:rPr lang="en-US" sz="2400" cap="all" spc="200" dirty="0">
                <a:solidFill>
                  <a:schemeClr val="tx1"/>
                </a:solidFill>
                <a:latin typeface="Arial Narrow" panose="020B0606020202030204" pitchFamily="34" charset="0"/>
                <a:cs typeface="+mn-cs"/>
              </a:rPr>
              <a:t>Key Message #5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4643A98F-CE65-4B82-98F7-0DF39ECFDEC4}"/>
              </a:ext>
            </a:extLst>
          </p:cNvPr>
          <p:cNvSpPr txBox="1">
            <a:spLocks/>
          </p:cNvSpPr>
          <p:nvPr/>
        </p:nvSpPr>
        <p:spPr>
          <a:xfrm>
            <a:off x="8075975" y="6459786"/>
            <a:ext cx="984019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457200" rtl="0" eaLnBrk="1" latinLnBrk="0" hangingPunct="1">
              <a:defRPr sz="11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34925B0-127B-DA40-8A8B-4B0FBB187A01}" type="slidenum">
              <a:rPr lang="en-US" smtClean="0">
                <a:solidFill>
                  <a:schemeClr val="tx1"/>
                </a:solidFill>
              </a:rPr>
              <a:pPr/>
              <a:t>29</a:t>
            </a:fld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05567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1F0B3F80-881F-419B-8EEF-E20E572B34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453879"/>
            <a:ext cx="7886700" cy="1325563"/>
          </a:xfrm>
        </p:spPr>
        <p:txBody>
          <a:bodyPr/>
          <a:lstStyle/>
          <a:p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“As the World Turns…”</a:t>
            </a:r>
          </a:p>
        </p:txBody>
      </p:sp>
      <p:pic>
        <p:nvPicPr>
          <p:cNvPr id="7" name="Picture 2" descr="Image result for as the world turns">
            <a:extLst>
              <a:ext uri="{FF2B5EF4-FFF2-40B4-BE49-F238E27FC236}">
                <a16:creationId xmlns:a16="http://schemas.microsoft.com/office/drawing/2014/main" id="{F5A9E191-20BE-4D12-B619-069D0E82F4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1797" y="2348865"/>
            <a:ext cx="3240405" cy="2160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EBDA6D3E-EF64-4BAC-BC81-5F7FE505972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075975" y="6459786"/>
            <a:ext cx="984019" cy="365125"/>
          </a:xfrm>
          <a:prstGeom prst="rect">
            <a:avLst/>
          </a:prstGeom>
        </p:spPr>
        <p:txBody>
          <a:bodyPr/>
          <a:lstStyle>
            <a:lvl1pPr algn="r">
              <a:defRPr sz="11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234925B0-127B-DA40-8A8B-4B0FBB187A01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6" name="Title 4">
            <a:extLst>
              <a:ext uri="{FF2B5EF4-FFF2-40B4-BE49-F238E27FC236}">
                <a16:creationId xmlns:a16="http://schemas.microsoft.com/office/drawing/2014/main" id="{C3B725AB-8FF9-417C-AD07-28C9E4909C72}"/>
              </a:ext>
            </a:extLst>
          </p:cNvPr>
          <p:cNvSpPr txBox="1">
            <a:spLocks/>
          </p:cNvSpPr>
          <p:nvPr/>
        </p:nvSpPr>
        <p:spPr>
          <a:xfrm>
            <a:off x="628649" y="4741339"/>
            <a:ext cx="7886700" cy="1325563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“Here’s Our World Today!”</a:t>
            </a:r>
          </a:p>
        </p:txBody>
      </p:sp>
    </p:spTree>
    <p:extLst>
      <p:ext uri="{BB962C8B-B14F-4D97-AF65-F5344CB8AC3E}">
        <p14:creationId xmlns:p14="http://schemas.microsoft.com/office/powerpoint/2010/main" val="54763864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CAF24B-95ED-4AEC-B933-820246D32C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2959" y="286604"/>
            <a:ext cx="7938485" cy="1450757"/>
          </a:xfrm>
        </p:spPr>
        <p:txBody>
          <a:bodyPr>
            <a:normAutofit/>
          </a:bodyPr>
          <a:lstStyle/>
          <a:p>
            <a:r>
              <a:rPr lang="en-US" sz="3900" dirty="0"/>
              <a:t>The Alexander Proposal: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6153B2D-F45D-4259-87F6-89E291A477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0099" y="2175029"/>
            <a:ext cx="7543801" cy="383515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/>
              <a:t>8 proposals, including:</a:t>
            </a:r>
            <a:br>
              <a:rPr lang="en-US" sz="3200" dirty="0"/>
            </a:br>
            <a:endParaRPr lang="en-US" sz="3200" dirty="0"/>
          </a:p>
          <a:p>
            <a:pPr marL="749808" lvl="1" indent="-457200">
              <a:buFont typeface="Arial" panose="020B0604020202020204" pitchFamily="34" charset="0"/>
              <a:buChar char="•"/>
            </a:pPr>
            <a:r>
              <a:rPr lang="en-US" sz="2400" dirty="0"/>
              <a:t>FAFSA Simplification		</a:t>
            </a:r>
          </a:p>
          <a:p>
            <a:pPr marL="749808" lvl="1" indent="-457200">
              <a:buFont typeface="Arial" panose="020B0604020202020204" pitchFamily="34" charset="0"/>
              <a:buChar char="•"/>
            </a:pPr>
            <a:r>
              <a:rPr lang="en-US" sz="2400" dirty="0"/>
              <a:t>Pell Grants for Prisoners</a:t>
            </a:r>
          </a:p>
          <a:p>
            <a:pPr marL="749808" lvl="1" indent="-457200">
              <a:buFont typeface="Arial" panose="020B0604020202020204" pitchFamily="34" charset="0"/>
              <a:buChar char="•"/>
            </a:pPr>
            <a:r>
              <a:rPr lang="en-US" sz="2400" dirty="0"/>
              <a:t>Short-Term Pell</a:t>
            </a:r>
          </a:p>
          <a:p>
            <a:pPr marL="749808" lvl="1" indent="-457200">
              <a:buFont typeface="Arial" panose="020B0604020202020204" pitchFamily="34" charset="0"/>
              <a:buChar char="•"/>
            </a:pPr>
            <a:r>
              <a:rPr lang="en-US" sz="2400" dirty="0"/>
              <a:t>Increase Maximum Pell Grant Award</a:t>
            </a:r>
          </a:p>
          <a:p>
            <a:pPr marL="749808" lvl="1" indent="-457200">
              <a:buFont typeface="Arial" panose="020B0604020202020204" pitchFamily="34" charset="0"/>
              <a:buChar char="•"/>
            </a:pPr>
            <a:r>
              <a:rPr lang="en-US" sz="2400" dirty="0"/>
              <a:t>Permanent Funding for HBCs</a:t>
            </a:r>
          </a:p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F2CA2D-19C1-4941-A168-41D0DDC21A19}"/>
              </a:ext>
            </a:extLst>
          </p:cNvPr>
          <p:cNvSpPr txBox="1">
            <a:spLocks/>
          </p:cNvSpPr>
          <p:nvPr/>
        </p:nvSpPr>
        <p:spPr>
          <a:xfrm>
            <a:off x="8075975" y="6459786"/>
            <a:ext cx="984019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457200" rtl="0" eaLnBrk="1" latinLnBrk="0" hangingPunct="1">
              <a:defRPr sz="11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34925B0-127B-DA40-8A8B-4B0FBB187A01}" type="slidenum">
              <a:rPr lang="en-US" smtClean="0"/>
              <a:pPr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372534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BB0FF9-B128-4611-997B-6A97E3666F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Message: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846D764-72A0-4547-8C69-EE70A7E72C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2959" y="2476870"/>
            <a:ext cx="7543801" cy="3392223"/>
          </a:xfrm>
        </p:spPr>
        <p:txBody>
          <a:bodyPr/>
          <a:lstStyle/>
          <a:p>
            <a:pPr marL="0" lvl="0" indent="0">
              <a:buNone/>
            </a:pPr>
            <a:r>
              <a:rPr lang="en-US" sz="3600" b="1" dirty="0"/>
              <a:t>“Everyone is Eligible for the Short-Term Pell”</a:t>
            </a:r>
          </a:p>
          <a:p>
            <a:pPr marL="0" lvl="0" indent="0">
              <a:buNone/>
            </a:pPr>
            <a:endParaRPr lang="en-US" sz="3600" b="1" dirty="0"/>
          </a:p>
          <a:p>
            <a:pPr marL="0" lvl="0" indent="0">
              <a:buNone/>
            </a:pPr>
            <a:r>
              <a:rPr lang="en-US" sz="3600" b="1" dirty="0"/>
              <a:t>“Everyone must meet the criteria!”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A400CF3A-89B4-4B4A-B95E-55CFC18C4859}"/>
              </a:ext>
            </a:extLst>
          </p:cNvPr>
          <p:cNvSpPr txBox="1">
            <a:spLocks/>
          </p:cNvSpPr>
          <p:nvPr/>
        </p:nvSpPr>
        <p:spPr>
          <a:xfrm>
            <a:off x="8075975" y="6459786"/>
            <a:ext cx="984019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457200" rtl="0" eaLnBrk="1" latinLnBrk="0" hangingPunct="1">
              <a:defRPr sz="11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34925B0-127B-DA40-8A8B-4B0FBB187A01}" type="slidenum">
              <a:rPr lang="en-US" smtClean="0"/>
              <a:pPr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348307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BB0FF9-B128-4611-997B-6A97E3666F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Our Challenge: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846D764-72A0-4547-8C69-EE70A7E72C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1736" y="2663301"/>
            <a:ext cx="7543801" cy="3392223"/>
          </a:xfrm>
        </p:spPr>
        <p:txBody>
          <a:bodyPr/>
          <a:lstStyle/>
          <a:p>
            <a:pPr marL="0" lvl="0" indent="0">
              <a:buNone/>
            </a:pPr>
            <a:r>
              <a:rPr lang="en-US" sz="3600" b="1" dirty="0"/>
              <a:t>We need to get the votes to keep this compromise language in the bill!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A400CF3A-89B4-4B4A-B95E-55CFC18C4859}"/>
              </a:ext>
            </a:extLst>
          </p:cNvPr>
          <p:cNvSpPr txBox="1">
            <a:spLocks/>
          </p:cNvSpPr>
          <p:nvPr/>
        </p:nvSpPr>
        <p:spPr>
          <a:xfrm>
            <a:off x="8075975" y="6459786"/>
            <a:ext cx="984019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457200" rtl="0" eaLnBrk="1" latinLnBrk="0" hangingPunct="1">
              <a:defRPr sz="11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34925B0-127B-DA40-8A8B-4B0FBB187A01}" type="slidenum">
              <a:rPr lang="en-US" smtClean="0"/>
              <a:pPr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275855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BB0FF9-B128-4611-997B-6A97E3666F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AIM Higher Act: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846D764-72A0-4547-8C69-EE70A7E72C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4183" y="2210719"/>
            <a:ext cx="7543801" cy="3392223"/>
          </a:xfrm>
        </p:spPr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2800" b="1" dirty="0"/>
              <a:t> Restore Obama BDR in statute</a:t>
            </a:r>
            <a:endParaRPr lang="en-US" sz="2800" dirty="0"/>
          </a:p>
          <a:p>
            <a:pPr>
              <a:buFont typeface="Arial" panose="020B0604020202020204" pitchFamily="34" charset="0"/>
              <a:buChar char="•"/>
            </a:pPr>
            <a:r>
              <a:rPr lang="en-US" sz="2800" b="1" dirty="0"/>
              <a:t> Restore Obama GE in statute</a:t>
            </a:r>
            <a:endParaRPr lang="en-US" sz="2800" dirty="0"/>
          </a:p>
          <a:p>
            <a:pPr>
              <a:buFont typeface="Arial" panose="020B0604020202020204" pitchFamily="34" charset="0"/>
              <a:buChar char="•"/>
            </a:pPr>
            <a:r>
              <a:rPr lang="en-US" sz="2800" b="1" dirty="0"/>
              <a:t> 85/15, closing “loophole!”</a:t>
            </a:r>
            <a:endParaRPr lang="en-US" sz="2800" dirty="0"/>
          </a:p>
          <a:p>
            <a:pPr>
              <a:buFont typeface="Arial" panose="020B0604020202020204" pitchFamily="34" charset="0"/>
              <a:buChar char="•"/>
            </a:pPr>
            <a:r>
              <a:rPr lang="en-US" sz="2800" b="1" dirty="0"/>
              <a:t> Short-Term Pell, Our sector excluded</a:t>
            </a:r>
            <a:endParaRPr lang="en-US" sz="2800" dirty="0"/>
          </a:p>
          <a:p>
            <a:pPr>
              <a:buFont typeface="Arial" panose="020B0604020202020204" pitchFamily="34" charset="0"/>
              <a:buChar char="•"/>
            </a:pPr>
            <a:r>
              <a:rPr lang="en-US" sz="2800" b="1" dirty="0"/>
              <a:t> Limits on Marketing Dollars</a:t>
            </a:r>
            <a:endParaRPr lang="en-US" sz="2800" dirty="0"/>
          </a:p>
          <a:p>
            <a:pPr>
              <a:buFont typeface="Arial" panose="020B0604020202020204" pitchFamily="34" charset="0"/>
              <a:buChar char="•"/>
            </a:pPr>
            <a:r>
              <a:rPr lang="en-US" sz="2800" b="1" dirty="0"/>
              <a:t> Minimums on Academic Instruction</a:t>
            </a:r>
            <a:endParaRPr lang="en-US" sz="2800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A400CF3A-89B4-4B4A-B95E-55CFC18C4859}"/>
              </a:ext>
            </a:extLst>
          </p:cNvPr>
          <p:cNvSpPr txBox="1">
            <a:spLocks/>
          </p:cNvSpPr>
          <p:nvPr/>
        </p:nvSpPr>
        <p:spPr>
          <a:xfrm>
            <a:off x="8075975" y="6459786"/>
            <a:ext cx="984019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457200" rtl="0" eaLnBrk="1" latinLnBrk="0" hangingPunct="1">
              <a:defRPr sz="11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34925B0-127B-DA40-8A8B-4B0FBB187A01}" type="slidenum">
              <a:rPr lang="en-US" smtClean="0"/>
              <a:pPr/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52603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52C0B2E1-0268-42EC-ABD3-94F81A05BC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81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7D2256B4-48EA-40FC-BBC0-AA1EE6E008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3D44BCCA-102D-4A9D-B1E4-2450CAF0B0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05743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33" name="Rectangle 32">
            <a:extLst>
              <a:ext uri="{FF2B5EF4-FFF2-40B4-BE49-F238E27FC236}">
                <a16:creationId xmlns:a16="http://schemas.microsoft.com/office/drawing/2014/main" id="{8C6E698C-8155-4B8B-BDC9-B7299772B5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29F1E6D-6197-4F7F-8BE4-5561043896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15696" y="1107103"/>
            <a:ext cx="5004369" cy="2942718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4800" dirty="0">
                <a:solidFill>
                  <a:srgbClr val="C00000"/>
                </a:solidFill>
              </a:rPr>
              <a:t>Preparing for Whatever 2020 Brings!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0EEF5601-A8BC-411D-AA64-3E79320BA1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343855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33209156-242F-4B26-8D07-CEB2B68A9F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38550" y="0"/>
            <a:ext cx="48006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Content Placeholder 4">
            <a:extLst>
              <a:ext uri="{FF2B5EF4-FFF2-40B4-BE49-F238E27FC236}">
                <a16:creationId xmlns:a16="http://schemas.microsoft.com/office/drawing/2014/main" id="{0C14DF05-BD62-4578-8861-3B06D9B9C7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0460" y="1143473"/>
            <a:ext cx="2718469" cy="443905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indent="0">
              <a:buNone/>
            </a:pPr>
            <a:r>
              <a:rPr lang="en-US" sz="2400" cap="all" spc="200" dirty="0">
                <a:solidFill>
                  <a:schemeClr val="tx1"/>
                </a:solidFill>
                <a:latin typeface="Arial Narrow" panose="020B0606020202030204" pitchFamily="34" charset="0"/>
                <a:cs typeface="+mn-cs"/>
              </a:rPr>
              <a:t>Key Message #6</a:t>
            </a:r>
          </a:p>
        </p:txBody>
      </p:sp>
      <p:pic>
        <p:nvPicPr>
          <p:cNvPr id="10" name="Picture 4" descr="Related image">
            <a:extLst>
              <a:ext uri="{FF2B5EF4-FFF2-40B4-BE49-F238E27FC236}">
                <a16:creationId xmlns:a16="http://schemas.microsoft.com/office/drawing/2014/main" id="{CCC70358-A910-40B5-A6C5-9C5ADAB376A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990703" y="3846479"/>
            <a:ext cx="4682837" cy="2691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4643A98F-CE65-4B82-98F7-0DF39ECFDEC4}"/>
              </a:ext>
            </a:extLst>
          </p:cNvPr>
          <p:cNvSpPr txBox="1">
            <a:spLocks/>
          </p:cNvSpPr>
          <p:nvPr/>
        </p:nvSpPr>
        <p:spPr>
          <a:xfrm>
            <a:off x="8075975" y="6459786"/>
            <a:ext cx="984019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457200" rtl="0" eaLnBrk="1" latinLnBrk="0" hangingPunct="1">
              <a:defRPr sz="11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34925B0-127B-DA40-8A8B-4B0FBB187A01}" type="slidenum">
              <a:rPr lang="en-US" smtClean="0">
                <a:solidFill>
                  <a:schemeClr val="tx1"/>
                </a:solidFill>
              </a:rPr>
              <a:pPr/>
              <a:t>34</a:t>
            </a:fld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85643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CAF24B-95ED-4AEC-B933-820246D32C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/>
          <a:lstStyle/>
          <a:p>
            <a:r>
              <a:rPr lang="en-US" dirty="0"/>
              <a:t>We Must Prepare For: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6153B2D-F45D-4259-87F6-89E291A477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8025" y="2780525"/>
            <a:ext cx="4747417" cy="1978090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sz="2400" dirty="0"/>
              <a:t> A Trump 2</a:t>
            </a:r>
            <a:r>
              <a:rPr lang="en-US" sz="2400" baseline="30000" dirty="0"/>
              <a:t>nd</a:t>
            </a:r>
            <a:r>
              <a:rPr lang="en-US" sz="2400" dirty="0"/>
              <a:t> Term  (with new personnel likely)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/>
              <a:t> A Democrat President – and maybe a Democrat</a:t>
            </a:r>
            <a:br>
              <a:rPr lang="en-US" sz="2400" dirty="0"/>
            </a:br>
            <a:r>
              <a:rPr lang="en-US" sz="2400" dirty="0"/>
              <a:t> Congress.</a:t>
            </a:r>
            <a:endParaRPr lang="en-US" sz="3600" dirty="0">
              <a:highlight>
                <a:srgbClr val="FFFF00"/>
              </a:highlight>
            </a:endParaRPr>
          </a:p>
          <a:p>
            <a:endParaRPr lang="en-US" dirty="0"/>
          </a:p>
        </p:txBody>
      </p:sp>
      <p:pic>
        <p:nvPicPr>
          <p:cNvPr id="4" name="Picture 2" descr="Image result for prepare">
            <a:extLst>
              <a:ext uri="{FF2B5EF4-FFF2-40B4-BE49-F238E27FC236}">
                <a16:creationId xmlns:a16="http://schemas.microsoft.com/office/drawing/2014/main" id="{09FDDDE2-FCA4-406B-A104-E91B13BACB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4060" y="2418080"/>
            <a:ext cx="2021915" cy="2702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D0A91EA0-4A2D-4599-AAD7-C07069C008C8}"/>
              </a:ext>
            </a:extLst>
          </p:cNvPr>
          <p:cNvSpPr txBox="1">
            <a:spLocks/>
          </p:cNvSpPr>
          <p:nvPr/>
        </p:nvSpPr>
        <p:spPr>
          <a:xfrm>
            <a:off x="8075975" y="6459786"/>
            <a:ext cx="984019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457200" rtl="0" eaLnBrk="1" latinLnBrk="0" hangingPunct="1">
              <a:defRPr sz="11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34925B0-127B-DA40-8A8B-4B0FBB187A01}" type="slidenum">
              <a:rPr lang="en-US" smtClean="0"/>
              <a:pPr/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058791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CAF24B-95ED-4AEC-B933-820246D32C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>
            <a:normAutofit/>
          </a:bodyPr>
          <a:lstStyle/>
          <a:p>
            <a:r>
              <a:rPr lang="en-US" sz="3600" dirty="0"/>
              <a:t>June 2019 through December 2020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6153B2D-F45D-4259-87F6-89E291A477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2959" y="2090056"/>
            <a:ext cx="7543801" cy="377903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b="1" dirty="0"/>
              <a:t>18 Months to: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i="1" dirty="0"/>
              <a:t> Do as much as we can in GR now!</a:t>
            </a:r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r>
              <a:rPr lang="en-US" i="1" dirty="0"/>
              <a:t> Grow Grassroots!</a:t>
            </a:r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r>
              <a:rPr lang="en-US" i="1" dirty="0"/>
              <a:t> Build our PAC!</a:t>
            </a:r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r>
              <a:rPr lang="en-US" i="1" dirty="0"/>
              <a:t> 2,500 VCE Members!</a:t>
            </a:r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r>
              <a:rPr lang="en-US" i="1" dirty="0"/>
              <a:t> Become the Voice of Postsecondary Career Education!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10368B-1904-42FD-9F3A-934D99B3C6EE}"/>
              </a:ext>
            </a:extLst>
          </p:cNvPr>
          <p:cNvSpPr txBox="1">
            <a:spLocks/>
          </p:cNvSpPr>
          <p:nvPr/>
        </p:nvSpPr>
        <p:spPr>
          <a:xfrm>
            <a:off x="8075975" y="6459786"/>
            <a:ext cx="984019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457200" rtl="0" eaLnBrk="1" latinLnBrk="0" hangingPunct="1">
              <a:defRPr sz="11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34925B0-127B-DA40-8A8B-4B0FBB187A01}" type="slidenum">
              <a:rPr lang="en-US" smtClean="0"/>
              <a:pPr/>
              <a:t>36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735733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CAF24B-95ED-4AEC-B933-820246D32C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>
            <a:normAutofit/>
          </a:bodyPr>
          <a:lstStyle/>
          <a:p>
            <a:r>
              <a:rPr lang="en-US" sz="3600" dirty="0"/>
              <a:t>We will be guided by 3 Values: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6153B2D-F45D-4259-87F6-89E291A477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2959" y="2668555"/>
            <a:ext cx="7543801" cy="3200538"/>
          </a:xfrm>
        </p:spPr>
        <p:txBody>
          <a:bodyPr>
            <a:normAutofit/>
          </a:bodyPr>
          <a:lstStyle/>
          <a:p>
            <a:pPr marL="457200" lvl="0" indent="-457200">
              <a:buFont typeface="+mj-lt"/>
              <a:buAutoNum type="arabicPeriod"/>
            </a:pPr>
            <a:r>
              <a:rPr lang="en-US" sz="2800" i="1" dirty="0"/>
              <a:t>Outcome Metrics for all programs, all schools</a:t>
            </a:r>
            <a:endParaRPr lang="en-US" sz="2800" dirty="0"/>
          </a:p>
          <a:p>
            <a:pPr marL="457200" lvl="0" indent="-457200">
              <a:buFont typeface="+mj-lt"/>
              <a:buAutoNum type="arabicPeriod"/>
            </a:pPr>
            <a:r>
              <a:rPr lang="en-US" sz="2800" i="1" dirty="0"/>
              <a:t>Full Transparency of Outcomes</a:t>
            </a:r>
            <a:endParaRPr lang="en-US" sz="2800" dirty="0"/>
          </a:p>
          <a:p>
            <a:pPr marL="457200" lvl="0" indent="-457200">
              <a:buFont typeface="+mj-lt"/>
              <a:buAutoNum type="arabicPeriod"/>
            </a:pPr>
            <a:r>
              <a:rPr lang="en-US" sz="2800" i="1" dirty="0"/>
              <a:t>Separate on-site from exclusive on-line liberal arts schools.</a:t>
            </a:r>
            <a:endParaRPr lang="en-US" sz="2800" dirty="0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917C0264-2BF9-4287-BDA3-D01BD56ED52D}"/>
              </a:ext>
            </a:extLst>
          </p:cNvPr>
          <p:cNvSpPr txBox="1">
            <a:spLocks/>
          </p:cNvSpPr>
          <p:nvPr/>
        </p:nvSpPr>
        <p:spPr>
          <a:xfrm>
            <a:off x="8075975" y="6459786"/>
            <a:ext cx="984019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457200" rtl="0" eaLnBrk="1" latinLnBrk="0" hangingPunct="1">
              <a:defRPr sz="11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34925B0-127B-DA40-8A8B-4B0FBB187A01}" type="slidenum">
              <a:rPr lang="en-US" smtClean="0"/>
              <a:pPr/>
              <a:t>37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04558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52C0B2E1-0268-42EC-ABD3-94F81A05BC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81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7D2256B4-48EA-40FC-BBC0-AA1EE6E008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3D44BCCA-102D-4A9D-B1E4-2450CAF0B0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05743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33" name="Rectangle 32">
            <a:extLst>
              <a:ext uri="{FF2B5EF4-FFF2-40B4-BE49-F238E27FC236}">
                <a16:creationId xmlns:a16="http://schemas.microsoft.com/office/drawing/2014/main" id="{8C6E698C-8155-4B8B-BDC9-B7299772B5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29F1E6D-6197-4F7F-8BE4-5561043896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15696" y="1107102"/>
            <a:ext cx="5004369" cy="4659215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4800" dirty="0">
                <a:solidFill>
                  <a:srgbClr val="C00000"/>
                </a:solidFill>
              </a:rPr>
              <a:t>The Demand for our students and our schools continues to Grow!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0EEF5601-A8BC-411D-AA64-3E79320BA1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343855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33209156-242F-4B26-8D07-CEB2B68A9F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38550" y="0"/>
            <a:ext cx="48006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Content Placeholder 4">
            <a:extLst>
              <a:ext uri="{FF2B5EF4-FFF2-40B4-BE49-F238E27FC236}">
                <a16:creationId xmlns:a16="http://schemas.microsoft.com/office/drawing/2014/main" id="{0C14DF05-BD62-4578-8861-3B06D9B9C7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0460" y="1143473"/>
            <a:ext cx="2718469" cy="443905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indent="0">
              <a:buNone/>
            </a:pPr>
            <a:r>
              <a:rPr lang="en-US" sz="2400" cap="all" spc="200" dirty="0">
                <a:solidFill>
                  <a:schemeClr val="tx1"/>
                </a:solidFill>
                <a:latin typeface="Arial Narrow" panose="020B0606020202030204" pitchFamily="34" charset="0"/>
                <a:cs typeface="+mn-cs"/>
              </a:rPr>
              <a:t>Key Message #7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AE3E1C45-59D8-4FEF-9823-2A6A4FA3D615}"/>
              </a:ext>
            </a:extLst>
          </p:cNvPr>
          <p:cNvSpPr txBox="1">
            <a:spLocks/>
          </p:cNvSpPr>
          <p:nvPr/>
        </p:nvSpPr>
        <p:spPr>
          <a:xfrm>
            <a:off x="8075975" y="6459786"/>
            <a:ext cx="984019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457200" rtl="0" eaLnBrk="1" latinLnBrk="0" hangingPunct="1">
              <a:defRPr sz="11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34925B0-127B-DA40-8A8B-4B0FBB187A01}" type="slidenum">
              <a:rPr lang="en-US" smtClean="0">
                <a:solidFill>
                  <a:schemeClr val="tx1"/>
                </a:solidFill>
              </a:rPr>
              <a:pPr/>
              <a:t>38</a:t>
            </a:fld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583808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6153B2D-F45D-4259-87F6-89E291A477B8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963221" y="1465185"/>
            <a:ext cx="7217558" cy="2919923"/>
          </a:xfrm>
          <a:prstGeom prst="rect">
            <a:avLst/>
          </a:prstGeom>
        </p:spPr>
        <p:txBody>
          <a:bodyPr/>
          <a:lstStyle/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6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the end</a:t>
            </a:r>
            <a:b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 will succeed because we are responding the demand for skilled workers!</a:t>
            </a:r>
            <a:endParaRPr lang="en-US" sz="1800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7B4D5DFA-E183-4671-81E2-F097EE11F2D2}"/>
              </a:ext>
            </a:extLst>
          </p:cNvPr>
          <p:cNvSpPr txBox="1">
            <a:spLocks/>
          </p:cNvSpPr>
          <p:nvPr/>
        </p:nvSpPr>
        <p:spPr>
          <a:xfrm>
            <a:off x="8075975" y="6459786"/>
            <a:ext cx="984019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457200" rtl="0" eaLnBrk="1" latinLnBrk="0" hangingPunct="1">
              <a:defRPr sz="11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34925B0-127B-DA40-8A8B-4B0FBB187A01}" type="slidenum">
              <a:rPr lang="en-US" smtClean="0"/>
              <a:pPr/>
              <a:t>39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70731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47BBD71-5414-4649-8E11-E031358FA3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en-US" dirty="0"/>
              <a:t>Legislation in the 116</a:t>
            </a:r>
            <a:r>
              <a:rPr lang="en-US" altLang="en-US" baseline="30000" dirty="0"/>
              <a:t>th</a:t>
            </a:r>
            <a:r>
              <a:rPr lang="en-US" altLang="en-US" dirty="0"/>
              <a:t> Congress Against the Sector</a:t>
            </a:r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7C56248-791F-4B14-AF63-BF2F63B044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08639" y="4935892"/>
            <a:ext cx="7172442" cy="933199"/>
          </a:xfrm>
        </p:spPr>
        <p:txBody>
          <a:bodyPr>
            <a:normAutofit/>
          </a:bodyPr>
          <a:lstStyle/>
          <a:p>
            <a:pPr algn="ctr"/>
            <a:r>
              <a:rPr lang="en-US" sz="2400" b="1" dirty="0"/>
              <a:t>Now 15 pieces of legislation with Lee’s Resolution of Disapproval of BDR.</a:t>
            </a:r>
          </a:p>
        </p:txBody>
      </p:sp>
      <p:pic>
        <p:nvPicPr>
          <p:cNvPr id="7" name="Picture 6">
            <a:hlinkClick r:id="rId2"/>
            <a:extLst>
              <a:ext uri="{FF2B5EF4-FFF2-40B4-BE49-F238E27FC236}">
                <a16:creationId xmlns:a16="http://schemas.microsoft.com/office/drawing/2014/main" id="{5B03B14F-C141-4F12-805A-7AC3156429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3503" y="2292033"/>
            <a:ext cx="6536993" cy="2518664"/>
          </a:xfrm>
          <a:prstGeom prst="rect">
            <a:avLst/>
          </a:prstGeom>
        </p:spPr>
      </p:pic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4B33F374-41BE-4C40-9800-96E858B5CCE8}"/>
              </a:ext>
            </a:extLst>
          </p:cNvPr>
          <p:cNvSpPr txBox="1">
            <a:spLocks/>
          </p:cNvSpPr>
          <p:nvPr/>
        </p:nvSpPr>
        <p:spPr>
          <a:xfrm>
            <a:off x="8075975" y="6459786"/>
            <a:ext cx="984019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457200" rtl="0" eaLnBrk="1" latinLnBrk="0" hangingPunct="1">
              <a:defRPr sz="11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34925B0-127B-DA40-8A8B-4B0FBB187A01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927989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6153B2D-F45D-4259-87F6-89E291A477B8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121298" y="746449"/>
            <a:ext cx="9022702" cy="2710822"/>
          </a:xfrm>
          <a:prstGeom prst="rect">
            <a:avLst/>
          </a:prstGeom>
        </p:spPr>
        <p:txBody>
          <a:bodyPr/>
          <a:lstStyle/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The September BLS Projections:</a:t>
            </a:r>
            <a:b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2018-2028</a:t>
            </a:r>
            <a:endParaRPr lang="en-US" sz="1200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7B4D5DFA-E183-4671-81E2-F097EE11F2D2}"/>
              </a:ext>
            </a:extLst>
          </p:cNvPr>
          <p:cNvSpPr txBox="1">
            <a:spLocks/>
          </p:cNvSpPr>
          <p:nvPr/>
        </p:nvSpPr>
        <p:spPr>
          <a:xfrm>
            <a:off x="8075975" y="6459786"/>
            <a:ext cx="984019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457200" rtl="0" eaLnBrk="1" latinLnBrk="0" hangingPunct="1">
              <a:defRPr sz="11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34925B0-127B-DA40-8A8B-4B0FBB187A01}" type="slidenum">
              <a:rPr lang="en-US" smtClean="0"/>
              <a:pPr/>
              <a:t>40</a:t>
            </a:fld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BAF1C59-4BB7-4577-ABDA-6A88FE6E19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8458" y="3303760"/>
            <a:ext cx="5827084" cy="2487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946520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71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21">
            <a:extLst>
              <a:ext uri="{FF2B5EF4-FFF2-40B4-BE49-F238E27FC236}">
                <a16:creationId xmlns:a16="http://schemas.microsoft.com/office/drawing/2014/main" id="{581756F1-5300-49C0-97DB-3FAABB1481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Medical Assistants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FBFB3A77-169A-4078-A153-96501947B3CF}"/>
              </a:ext>
            </a:extLst>
          </p:cNvPr>
          <p:cNvSpPr txBox="1">
            <a:spLocks/>
          </p:cNvSpPr>
          <p:nvPr/>
        </p:nvSpPr>
        <p:spPr>
          <a:xfrm>
            <a:off x="8075975" y="6459786"/>
            <a:ext cx="984019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457200" rtl="0" eaLnBrk="1" latinLnBrk="0" hangingPunct="1">
              <a:defRPr sz="11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34925B0-127B-DA40-8A8B-4B0FBB187A01}" type="slidenum">
              <a:rPr lang="en-US" smtClean="0"/>
              <a:pPr/>
              <a:t>41</a:t>
            </a:fld>
            <a:endParaRPr lang="en-US" dirty="0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F76CCD75-D9A4-4CC9-80CF-1EA572D25EF5}"/>
              </a:ext>
            </a:extLst>
          </p:cNvPr>
          <p:cNvSpPr/>
          <p:nvPr/>
        </p:nvSpPr>
        <p:spPr>
          <a:xfrm>
            <a:off x="391886" y="4360273"/>
            <a:ext cx="2332653" cy="1520885"/>
          </a:xfrm>
          <a:prstGeom prst="roundRect">
            <a:avLst/>
          </a:prstGeom>
          <a:solidFill>
            <a:srgbClr val="D9D9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154,900 </a:t>
            </a:r>
          </a:p>
          <a:p>
            <a:pPr algn="ctr"/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new jobs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511CD1C7-18B9-4585-9CCC-08E22B10F2B9}"/>
              </a:ext>
            </a:extLst>
          </p:cNvPr>
          <p:cNvSpPr/>
          <p:nvPr/>
        </p:nvSpPr>
        <p:spPr>
          <a:xfrm>
            <a:off x="6419461" y="4360273"/>
            <a:ext cx="2332653" cy="1520885"/>
          </a:xfrm>
          <a:prstGeom prst="roundRect">
            <a:avLst/>
          </a:prstGeom>
          <a:solidFill>
            <a:srgbClr val="D9D9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842,000 </a:t>
            </a:r>
          </a:p>
          <a:p>
            <a:pPr algn="ctr"/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jobs due to separations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D2A29478-8304-4652-B1F3-C140E91DAA38}"/>
              </a:ext>
            </a:extLst>
          </p:cNvPr>
          <p:cNvSpPr/>
          <p:nvPr/>
        </p:nvSpPr>
        <p:spPr>
          <a:xfrm>
            <a:off x="3097764" y="4075829"/>
            <a:ext cx="2948471" cy="1911774"/>
          </a:xfrm>
          <a:prstGeom prst="roundRect">
            <a:avLst/>
          </a:prstGeom>
          <a:solidFill>
            <a:srgbClr val="455D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99,700</a:t>
            </a:r>
          </a:p>
          <a:p>
            <a:pPr algn="ctr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average annual demand!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E5AD8F1F-42A5-43D6-B7BD-94452E1A3269}"/>
              </a:ext>
            </a:extLst>
          </p:cNvPr>
          <p:cNvGrpSpPr/>
          <p:nvPr/>
        </p:nvGrpSpPr>
        <p:grpSpPr>
          <a:xfrm>
            <a:off x="2876394" y="1826735"/>
            <a:ext cx="3391210" cy="2159719"/>
            <a:chOff x="2967135" y="1826735"/>
            <a:chExt cx="3391210" cy="2159719"/>
          </a:xfrm>
        </p:grpSpPr>
        <p:sp>
          <p:nvSpPr>
            <p:cNvPr id="18" name="Content Placeholder 4">
              <a:extLst>
                <a:ext uri="{FF2B5EF4-FFF2-40B4-BE49-F238E27FC236}">
                  <a16:creationId xmlns:a16="http://schemas.microsoft.com/office/drawing/2014/main" id="{65B31904-BF06-46E2-88C2-DFB46DA930AD}"/>
                </a:ext>
              </a:extLst>
            </p:cNvPr>
            <p:cNvSpPr txBox="1">
              <a:spLocks/>
            </p:cNvSpPr>
            <p:nvPr/>
          </p:nvSpPr>
          <p:spPr>
            <a:xfrm>
              <a:off x="4965012" y="2678970"/>
              <a:ext cx="1393333" cy="441760"/>
            </a:xfrm>
            <a:prstGeom prst="rect">
              <a:avLst/>
            </a:prstGeom>
          </p:spPr>
          <p:txBody>
            <a:bodyPr vert="horz" lIns="0" tIns="45720" rIns="0" bIns="45720" rtlCol="0">
              <a:normAutofit lnSpcReduction="10000"/>
            </a:bodyPr>
            <a:lstStyle>
              <a:lvl1pPr marL="91440" indent="-91440" algn="l" defTabSz="914400" rtl="0" eaLnBrk="1" latinLnBrk="0" hangingPunct="1">
                <a:lnSpc>
                  <a:spcPct val="90000"/>
                </a:lnSpc>
                <a:spcBef>
                  <a:spcPts val="1200"/>
                </a:spcBef>
                <a:spcAft>
                  <a:spcPts val="200"/>
                </a:spcAft>
                <a:buClr>
                  <a:schemeClr val="accent1"/>
                </a:buClr>
                <a:buSzPct val="100000"/>
                <a:buFont typeface="Calibri" panose="020F0502020204030204" pitchFamily="34" charset="0"/>
                <a:buChar char=" "/>
                <a:defRPr sz="20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384048" indent="-18288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Calibri" pitchFamily="34" charset="0"/>
                <a:buChar char="◦"/>
                <a:defRPr sz="20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566928" indent="-18288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Calibri" pitchFamily="34" charset="0"/>
                <a:buChar char="◦"/>
                <a:defRPr sz="20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749808" indent="-18288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Calibri" pitchFamily="34" charset="0"/>
                <a:buChar char="◦"/>
                <a:defRPr sz="20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932688" indent="-18288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Calibri" pitchFamily="34" charset="0"/>
                <a:buChar char="◦"/>
                <a:defRPr sz="20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1100000" indent="-22860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Calibri" pitchFamily="34" charset="0"/>
                <a:buChar char="◦"/>
                <a:defRPr sz="1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1300000" indent="-22860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Calibri" pitchFamily="34" charset="0"/>
                <a:buChar char="◦"/>
                <a:defRPr sz="1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1500000" indent="-22860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Calibri" pitchFamily="34" charset="0"/>
                <a:buChar char="◦"/>
                <a:defRPr sz="1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1700000" indent="-22860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Calibri" pitchFamily="34" charset="0"/>
                <a:buChar char="◦"/>
                <a:defRPr sz="1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Font typeface="Calibri" panose="020F0502020204030204" pitchFamily="34" charset="0"/>
                <a:buNone/>
              </a:pPr>
              <a:r>
                <a:rPr lang="en-US" sz="2800" b="1" dirty="0">
                  <a:solidFill>
                    <a:srgbClr val="3B507D"/>
                  </a:solidFill>
                </a:rPr>
                <a:t>Growth</a:t>
              </a:r>
            </a:p>
          </p:txBody>
        </p:sp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5EC3BC4F-B370-4C11-86F1-B94313A770A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8198"/>
            <a:stretch/>
          </p:blipFill>
          <p:spPr>
            <a:xfrm>
              <a:off x="2967135" y="1826735"/>
              <a:ext cx="1997877" cy="215971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9598911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71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21">
            <a:extLst>
              <a:ext uri="{FF2B5EF4-FFF2-40B4-BE49-F238E27FC236}">
                <a16:creationId xmlns:a16="http://schemas.microsoft.com/office/drawing/2014/main" id="{581756F1-5300-49C0-97DB-3FAABB1481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2959" y="286604"/>
            <a:ext cx="7761203" cy="1450757"/>
          </a:xfrm>
        </p:spPr>
        <p:txBody>
          <a:bodyPr>
            <a:normAutofit/>
          </a:bodyPr>
          <a:lstStyle/>
          <a:p>
            <a:r>
              <a:rPr lang="en-US" sz="3600" dirty="0"/>
              <a:t>Cosmetology, Hair Stylist, Barbers: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FBFB3A77-169A-4078-A153-96501947B3CF}"/>
              </a:ext>
            </a:extLst>
          </p:cNvPr>
          <p:cNvSpPr txBox="1">
            <a:spLocks/>
          </p:cNvSpPr>
          <p:nvPr/>
        </p:nvSpPr>
        <p:spPr>
          <a:xfrm>
            <a:off x="8075975" y="6459786"/>
            <a:ext cx="984019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457200" rtl="0" eaLnBrk="1" latinLnBrk="0" hangingPunct="1">
              <a:defRPr sz="11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34925B0-127B-DA40-8A8B-4B0FBB187A01}" type="slidenum">
              <a:rPr lang="en-US" smtClean="0"/>
              <a:pPr/>
              <a:t>42</a:t>
            </a:fld>
            <a:endParaRPr lang="en-US" dirty="0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F76CCD75-D9A4-4CC9-80CF-1EA572D25EF5}"/>
              </a:ext>
            </a:extLst>
          </p:cNvPr>
          <p:cNvSpPr/>
          <p:nvPr/>
        </p:nvSpPr>
        <p:spPr>
          <a:xfrm>
            <a:off x="391886" y="4360273"/>
            <a:ext cx="2332653" cy="1520885"/>
          </a:xfrm>
          <a:prstGeom prst="roundRect">
            <a:avLst/>
          </a:prstGeom>
          <a:solidFill>
            <a:srgbClr val="D9D9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63,900</a:t>
            </a:r>
          </a:p>
          <a:p>
            <a:pPr algn="ctr"/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new jobs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511CD1C7-18B9-4585-9CCC-08E22B10F2B9}"/>
              </a:ext>
            </a:extLst>
          </p:cNvPr>
          <p:cNvSpPr/>
          <p:nvPr/>
        </p:nvSpPr>
        <p:spPr>
          <a:xfrm>
            <a:off x="6419461" y="4360273"/>
            <a:ext cx="2332653" cy="1520885"/>
          </a:xfrm>
          <a:prstGeom prst="roundRect">
            <a:avLst/>
          </a:prstGeom>
          <a:solidFill>
            <a:srgbClr val="D9D9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983,000</a:t>
            </a:r>
          </a:p>
          <a:p>
            <a:pPr algn="ctr"/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jobs due to separations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D2A29478-8304-4652-B1F3-C140E91DAA38}"/>
              </a:ext>
            </a:extLst>
          </p:cNvPr>
          <p:cNvSpPr/>
          <p:nvPr/>
        </p:nvSpPr>
        <p:spPr>
          <a:xfrm>
            <a:off x="3097764" y="4075829"/>
            <a:ext cx="2948471" cy="1911774"/>
          </a:xfrm>
          <a:prstGeom prst="roundRect">
            <a:avLst/>
          </a:prstGeom>
          <a:solidFill>
            <a:srgbClr val="455D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104,700</a:t>
            </a:r>
          </a:p>
          <a:p>
            <a:pPr algn="ctr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average annual demand!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FBFE71E-A9A9-4FF7-98B1-614DE5CE5EF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294"/>
          <a:stretch/>
        </p:blipFill>
        <p:spPr>
          <a:xfrm>
            <a:off x="2876395" y="1950708"/>
            <a:ext cx="1872758" cy="1911774"/>
          </a:xfrm>
          <a:prstGeom prst="rect">
            <a:avLst/>
          </a:prstGeom>
        </p:spPr>
      </p:pic>
      <p:sp>
        <p:nvSpPr>
          <p:cNvPr id="18" name="Content Placeholder 4">
            <a:extLst>
              <a:ext uri="{FF2B5EF4-FFF2-40B4-BE49-F238E27FC236}">
                <a16:creationId xmlns:a16="http://schemas.microsoft.com/office/drawing/2014/main" id="{65B31904-BF06-46E2-88C2-DFB46DA930AD}"/>
              </a:ext>
            </a:extLst>
          </p:cNvPr>
          <p:cNvSpPr txBox="1">
            <a:spLocks/>
          </p:cNvSpPr>
          <p:nvPr/>
        </p:nvSpPr>
        <p:spPr>
          <a:xfrm>
            <a:off x="4652902" y="2685715"/>
            <a:ext cx="1393333" cy="441760"/>
          </a:xfrm>
          <a:prstGeom prst="rect">
            <a:avLst/>
          </a:prstGeom>
        </p:spPr>
        <p:txBody>
          <a:bodyPr vert="horz" lIns="0" tIns="45720" rIns="0" bIns="45720" rtlCol="0">
            <a:normAutofit lnSpcReduction="10000"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Calibri" panose="020F0502020204030204" pitchFamily="34" charset="0"/>
              <a:buNone/>
            </a:pPr>
            <a:r>
              <a:rPr lang="en-US" sz="2800" b="1" dirty="0">
                <a:solidFill>
                  <a:srgbClr val="3B507D"/>
                </a:solidFill>
              </a:rPr>
              <a:t>Growth</a:t>
            </a:r>
          </a:p>
        </p:txBody>
      </p:sp>
    </p:spTree>
    <p:extLst>
      <p:ext uri="{BB962C8B-B14F-4D97-AF65-F5344CB8AC3E}">
        <p14:creationId xmlns:p14="http://schemas.microsoft.com/office/powerpoint/2010/main" val="250519101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71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21">
            <a:extLst>
              <a:ext uri="{FF2B5EF4-FFF2-40B4-BE49-F238E27FC236}">
                <a16:creationId xmlns:a16="http://schemas.microsoft.com/office/drawing/2014/main" id="{581756F1-5300-49C0-97DB-3FAABB1481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2959" y="286604"/>
            <a:ext cx="7761203" cy="1450757"/>
          </a:xfrm>
        </p:spPr>
        <p:txBody>
          <a:bodyPr>
            <a:normAutofit/>
          </a:bodyPr>
          <a:lstStyle/>
          <a:p>
            <a:r>
              <a:rPr lang="en-US" dirty="0"/>
              <a:t>Registered Nurses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FBFB3A77-169A-4078-A153-96501947B3CF}"/>
              </a:ext>
            </a:extLst>
          </p:cNvPr>
          <p:cNvSpPr txBox="1">
            <a:spLocks/>
          </p:cNvSpPr>
          <p:nvPr/>
        </p:nvSpPr>
        <p:spPr>
          <a:xfrm>
            <a:off x="8075975" y="6459786"/>
            <a:ext cx="984019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457200" rtl="0" eaLnBrk="1" latinLnBrk="0" hangingPunct="1">
              <a:defRPr sz="11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34925B0-127B-DA40-8A8B-4B0FBB187A01}" type="slidenum">
              <a:rPr lang="en-US" smtClean="0"/>
              <a:pPr/>
              <a:t>43</a:t>
            </a:fld>
            <a:endParaRPr lang="en-US" dirty="0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F76CCD75-D9A4-4CC9-80CF-1EA572D25EF5}"/>
              </a:ext>
            </a:extLst>
          </p:cNvPr>
          <p:cNvSpPr/>
          <p:nvPr/>
        </p:nvSpPr>
        <p:spPr>
          <a:xfrm>
            <a:off x="391886" y="4360273"/>
            <a:ext cx="2332653" cy="1520885"/>
          </a:xfrm>
          <a:prstGeom prst="roundRect">
            <a:avLst/>
          </a:prstGeom>
          <a:solidFill>
            <a:srgbClr val="D9D9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371,500</a:t>
            </a:r>
          </a:p>
          <a:p>
            <a:pPr algn="ctr"/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new jobs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511CD1C7-18B9-4585-9CCC-08E22B10F2B9}"/>
              </a:ext>
            </a:extLst>
          </p:cNvPr>
          <p:cNvSpPr/>
          <p:nvPr/>
        </p:nvSpPr>
        <p:spPr>
          <a:xfrm>
            <a:off x="6419461" y="4360273"/>
            <a:ext cx="2332653" cy="1520885"/>
          </a:xfrm>
          <a:prstGeom prst="roundRect">
            <a:avLst/>
          </a:prstGeom>
          <a:solidFill>
            <a:srgbClr val="D9D9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1.733 million</a:t>
            </a:r>
          </a:p>
          <a:p>
            <a:pPr algn="ctr"/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jobs due to separations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D2A29478-8304-4652-B1F3-C140E91DAA38}"/>
              </a:ext>
            </a:extLst>
          </p:cNvPr>
          <p:cNvSpPr/>
          <p:nvPr/>
        </p:nvSpPr>
        <p:spPr>
          <a:xfrm>
            <a:off x="3097764" y="4075829"/>
            <a:ext cx="2948471" cy="1911774"/>
          </a:xfrm>
          <a:prstGeom prst="roundRect">
            <a:avLst/>
          </a:prstGeom>
          <a:solidFill>
            <a:srgbClr val="455D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210,400</a:t>
            </a:r>
          </a:p>
          <a:p>
            <a:pPr algn="ctr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average annual demand!</a:t>
            </a:r>
          </a:p>
        </p:txBody>
      </p:sp>
      <p:sp>
        <p:nvSpPr>
          <p:cNvPr id="18" name="Content Placeholder 4">
            <a:extLst>
              <a:ext uri="{FF2B5EF4-FFF2-40B4-BE49-F238E27FC236}">
                <a16:creationId xmlns:a16="http://schemas.microsoft.com/office/drawing/2014/main" id="{65B31904-BF06-46E2-88C2-DFB46DA930AD}"/>
              </a:ext>
            </a:extLst>
          </p:cNvPr>
          <p:cNvSpPr txBox="1">
            <a:spLocks/>
          </p:cNvSpPr>
          <p:nvPr/>
        </p:nvSpPr>
        <p:spPr>
          <a:xfrm>
            <a:off x="4652902" y="2685715"/>
            <a:ext cx="1393333" cy="441760"/>
          </a:xfrm>
          <a:prstGeom prst="rect">
            <a:avLst/>
          </a:prstGeom>
        </p:spPr>
        <p:txBody>
          <a:bodyPr vert="horz" lIns="0" tIns="45720" rIns="0" bIns="45720" rtlCol="0">
            <a:normAutofit lnSpcReduction="10000"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Calibri" panose="020F0502020204030204" pitchFamily="34" charset="0"/>
              <a:buNone/>
            </a:pPr>
            <a:r>
              <a:rPr lang="en-US" sz="2800" b="1" dirty="0">
                <a:solidFill>
                  <a:srgbClr val="3B507D"/>
                </a:solidFill>
              </a:rPr>
              <a:t>Growth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383D8FE-1D85-44CD-9B54-3A47F12B70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49213" y="1972448"/>
            <a:ext cx="1922786" cy="1868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109405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71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21">
            <a:extLst>
              <a:ext uri="{FF2B5EF4-FFF2-40B4-BE49-F238E27FC236}">
                <a16:creationId xmlns:a16="http://schemas.microsoft.com/office/drawing/2014/main" id="{581756F1-5300-49C0-97DB-3FAABB1481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2959" y="286604"/>
            <a:ext cx="7761203" cy="1450757"/>
          </a:xfrm>
        </p:spPr>
        <p:txBody>
          <a:bodyPr>
            <a:normAutofit/>
          </a:bodyPr>
          <a:lstStyle/>
          <a:p>
            <a:r>
              <a:rPr lang="en-US" dirty="0"/>
              <a:t>Massage Therapists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FBFB3A77-169A-4078-A153-96501947B3CF}"/>
              </a:ext>
            </a:extLst>
          </p:cNvPr>
          <p:cNvSpPr txBox="1">
            <a:spLocks/>
          </p:cNvSpPr>
          <p:nvPr/>
        </p:nvSpPr>
        <p:spPr>
          <a:xfrm>
            <a:off x="8075975" y="6459786"/>
            <a:ext cx="984019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457200" rtl="0" eaLnBrk="1" latinLnBrk="0" hangingPunct="1">
              <a:defRPr sz="11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34925B0-127B-DA40-8A8B-4B0FBB187A01}" type="slidenum">
              <a:rPr lang="en-US" smtClean="0"/>
              <a:pPr/>
              <a:t>44</a:t>
            </a:fld>
            <a:endParaRPr lang="en-US" dirty="0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F76CCD75-D9A4-4CC9-80CF-1EA572D25EF5}"/>
              </a:ext>
            </a:extLst>
          </p:cNvPr>
          <p:cNvSpPr/>
          <p:nvPr/>
        </p:nvSpPr>
        <p:spPr>
          <a:xfrm>
            <a:off x="391886" y="4360273"/>
            <a:ext cx="2332653" cy="1520885"/>
          </a:xfrm>
          <a:prstGeom prst="roundRect">
            <a:avLst/>
          </a:prstGeom>
          <a:solidFill>
            <a:srgbClr val="D9D9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35,400</a:t>
            </a:r>
          </a:p>
          <a:p>
            <a:pPr algn="ctr"/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new jobs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511CD1C7-18B9-4585-9CCC-08E22B10F2B9}"/>
              </a:ext>
            </a:extLst>
          </p:cNvPr>
          <p:cNvSpPr/>
          <p:nvPr/>
        </p:nvSpPr>
        <p:spPr>
          <a:xfrm>
            <a:off x="6419461" y="4360273"/>
            <a:ext cx="2332653" cy="1520885"/>
          </a:xfrm>
          <a:prstGeom prst="roundRect">
            <a:avLst/>
          </a:prstGeom>
          <a:solidFill>
            <a:srgbClr val="D9D9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207,000</a:t>
            </a:r>
          </a:p>
          <a:p>
            <a:pPr algn="ctr"/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jobs due to separation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D2A29478-8304-4652-B1F3-C140E91DAA38}"/>
              </a:ext>
            </a:extLst>
          </p:cNvPr>
          <p:cNvSpPr/>
          <p:nvPr/>
        </p:nvSpPr>
        <p:spPr>
          <a:xfrm>
            <a:off x="3097764" y="4075829"/>
            <a:ext cx="2948471" cy="1911774"/>
          </a:xfrm>
          <a:prstGeom prst="roundRect">
            <a:avLst/>
          </a:prstGeom>
          <a:solidFill>
            <a:srgbClr val="455D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24,200</a:t>
            </a:r>
          </a:p>
          <a:p>
            <a:pPr algn="ctr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average annual demand!</a:t>
            </a:r>
          </a:p>
        </p:txBody>
      </p:sp>
      <p:sp>
        <p:nvSpPr>
          <p:cNvPr id="18" name="Content Placeholder 4">
            <a:extLst>
              <a:ext uri="{FF2B5EF4-FFF2-40B4-BE49-F238E27FC236}">
                <a16:creationId xmlns:a16="http://schemas.microsoft.com/office/drawing/2014/main" id="{65B31904-BF06-46E2-88C2-DFB46DA930AD}"/>
              </a:ext>
            </a:extLst>
          </p:cNvPr>
          <p:cNvSpPr txBox="1">
            <a:spLocks/>
          </p:cNvSpPr>
          <p:nvPr/>
        </p:nvSpPr>
        <p:spPr>
          <a:xfrm>
            <a:off x="4652902" y="2685715"/>
            <a:ext cx="1393333" cy="441760"/>
          </a:xfrm>
          <a:prstGeom prst="rect">
            <a:avLst/>
          </a:prstGeom>
        </p:spPr>
        <p:txBody>
          <a:bodyPr vert="horz" lIns="0" tIns="45720" rIns="0" bIns="45720" rtlCol="0">
            <a:normAutofit lnSpcReduction="10000"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Calibri" panose="020F0502020204030204" pitchFamily="34" charset="0"/>
              <a:buNone/>
            </a:pPr>
            <a:r>
              <a:rPr lang="en-US" sz="2800" b="1" dirty="0">
                <a:solidFill>
                  <a:srgbClr val="3B507D"/>
                </a:solidFill>
              </a:rPr>
              <a:t>Growth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348B688-0FA4-47B1-9FB0-B0932ACC8E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1292" y="2085337"/>
            <a:ext cx="1949807" cy="1867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658765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71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21">
            <a:extLst>
              <a:ext uri="{FF2B5EF4-FFF2-40B4-BE49-F238E27FC236}">
                <a16:creationId xmlns:a16="http://schemas.microsoft.com/office/drawing/2014/main" id="{581756F1-5300-49C0-97DB-3FAABB1481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2959" y="286604"/>
            <a:ext cx="7761203" cy="1450757"/>
          </a:xfrm>
        </p:spPr>
        <p:txBody>
          <a:bodyPr>
            <a:normAutofit/>
          </a:bodyPr>
          <a:lstStyle/>
          <a:p>
            <a:r>
              <a:rPr lang="en-US" dirty="0"/>
              <a:t>Dental Assistants 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FBFB3A77-169A-4078-A153-96501947B3CF}"/>
              </a:ext>
            </a:extLst>
          </p:cNvPr>
          <p:cNvSpPr txBox="1">
            <a:spLocks/>
          </p:cNvSpPr>
          <p:nvPr/>
        </p:nvSpPr>
        <p:spPr>
          <a:xfrm>
            <a:off x="8075975" y="6459786"/>
            <a:ext cx="984019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457200" rtl="0" eaLnBrk="1" latinLnBrk="0" hangingPunct="1">
              <a:defRPr sz="11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34925B0-127B-DA40-8A8B-4B0FBB187A01}" type="slidenum">
              <a:rPr lang="en-US" smtClean="0"/>
              <a:pPr/>
              <a:t>45</a:t>
            </a:fld>
            <a:endParaRPr lang="en-US" dirty="0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F76CCD75-D9A4-4CC9-80CF-1EA572D25EF5}"/>
              </a:ext>
            </a:extLst>
          </p:cNvPr>
          <p:cNvSpPr/>
          <p:nvPr/>
        </p:nvSpPr>
        <p:spPr>
          <a:xfrm>
            <a:off x="391886" y="4360273"/>
            <a:ext cx="2332653" cy="1520885"/>
          </a:xfrm>
          <a:prstGeom prst="roundRect">
            <a:avLst/>
          </a:prstGeom>
          <a:solidFill>
            <a:srgbClr val="D9D9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38,700</a:t>
            </a:r>
          </a:p>
          <a:p>
            <a:pPr algn="ctr"/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new jobs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511CD1C7-18B9-4585-9CCC-08E22B10F2B9}"/>
              </a:ext>
            </a:extLst>
          </p:cNvPr>
          <p:cNvSpPr/>
          <p:nvPr/>
        </p:nvSpPr>
        <p:spPr>
          <a:xfrm>
            <a:off x="6419461" y="4360273"/>
            <a:ext cx="2332653" cy="1520885"/>
          </a:xfrm>
          <a:prstGeom prst="roundRect">
            <a:avLst/>
          </a:prstGeom>
          <a:solidFill>
            <a:srgbClr val="D9D9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409,000</a:t>
            </a:r>
          </a:p>
          <a:p>
            <a:pPr algn="ctr"/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jobs due to separations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D2A29478-8304-4652-B1F3-C140E91DAA38}"/>
              </a:ext>
            </a:extLst>
          </p:cNvPr>
          <p:cNvSpPr/>
          <p:nvPr/>
        </p:nvSpPr>
        <p:spPr>
          <a:xfrm>
            <a:off x="3097764" y="4075829"/>
            <a:ext cx="2948471" cy="1911774"/>
          </a:xfrm>
          <a:prstGeom prst="roundRect">
            <a:avLst/>
          </a:prstGeom>
          <a:solidFill>
            <a:srgbClr val="455D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44,800</a:t>
            </a:r>
          </a:p>
          <a:p>
            <a:pPr algn="ctr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average annual demand!</a:t>
            </a:r>
          </a:p>
        </p:txBody>
      </p:sp>
      <p:sp>
        <p:nvSpPr>
          <p:cNvPr id="18" name="Content Placeholder 4">
            <a:extLst>
              <a:ext uri="{FF2B5EF4-FFF2-40B4-BE49-F238E27FC236}">
                <a16:creationId xmlns:a16="http://schemas.microsoft.com/office/drawing/2014/main" id="{65B31904-BF06-46E2-88C2-DFB46DA930AD}"/>
              </a:ext>
            </a:extLst>
          </p:cNvPr>
          <p:cNvSpPr txBox="1">
            <a:spLocks/>
          </p:cNvSpPr>
          <p:nvPr/>
        </p:nvSpPr>
        <p:spPr>
          <a:xfrm>
            <a:off x="4652902" y="2685715"/>
            <a:ext cx="1393333" cy="441760"/>
          </a:xfrm>
          <a:prstGeom prst="rect">
            <a:avLst/>
          </a:prstGeom>
        </p:spPr>
        <p:txBody>
          <a:bodyPr vert="horz" lIns="0" tIns="45720" rIns="0" bIns="45720" rtlCol="0">
            <a:normAutofit lnSpcReduction="10000"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Calibri" panose="020F0502020204030204" pitchFamily="34" charset="0"/>
              <a:buNone/>
            </a:pPr>
            <a:r>
              <a:rPr lang="en-US" sz="2800" b="1" dirty="0">
                <a:solidFill>
                  <a:srgbClr val="3B507D"/>
                </a:solidFill>
              </a:rPr>
              <a:t>Growth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B11E6C7-BAB0-48E6-A615-268F41FFD5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18013" y="1959080"/>
            <a:ext cx="1953986" cy="1895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408458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71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21">
            <a:extLst>
              <a:ext uri="{FF2B5EF4-FFF2-40B4-BE49-F238E27FC236}">
                <a16:creationId xmlns:a16="http://schemas.microsoft.com/office/drawing/2014/main" id="{581756F1-5300-49C0-97DB-3FAABB1481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2959" y="286604"/>
            <a:ext cx="7761203" cy="1450757"/>
          </a:xfrm>
        </p:spPr>
        <p:txBody>
          <a:bodyPr>
            <a:normAutofit/>
          </a:bodyPr>
          <a:lstStyle/>
          <a:p>
            <a:r>
              <a:rPr lang="en-US" sz="3800" dirty="0"/>
              <a:t>Licensed Practical Nurses (LPN)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FBFB3A77-169A-4078-A153-96501947B3CF}"/>
              </a:ext>
            </a:extLst>
          </p:cNvPr>
          <p:cNvSpPr txBox="1">
            <a:spLocks/>
          </p:cNvSpPr>
          <p:nvPr/>
        </p:nvSpPr>
        <p:spPr>
          <a:xfrm>
            <a:off x="8075975" y="6459786"/>
            <a:ext cx="984019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457200" rtl="0" eaLnBrk="1" latinLnBrk="0" hangingPunct="1">
              <a:defRPr sz="11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34925B0-127B-DA40-8A8B-4B0FBB187A01}" type="slidenum">
              <a:rPr lang="en-US" smtClean="0"/>
              <a:pPr/>
              <a:t>46</a:t>
            </a:fld>
            <a:endParaRPr lang="en-US" dirty="0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F76CCD75-D9A4-4CC9-80CF-1EA572D25EF5}"/>
              </a:ext>
            </a:extLst>
          </p:cNvPr>
          <p:cNvSpPr/>
          <p:nvPr/>
        </p:nvSpPr>
        <p:spPr>
          <a:xfrm>
            <a:off x="391886" y="4360273"/>
            <a:ext cx="2332653" cy="1520885"/>
          </a:xfrm>
          <a:prstGeom prst="roundRect">
            <a:avLst/>
          </a:prstGeom>
          <a:solidFill>
            <a:srgbClr val="D9D9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78,100</a:t>
            </a:r>
          </a:p>
          <a:p>
            <a:pPr algn="ctr"/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new jobs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511CD1C7-18B9-4585-9CCC-08E22B10F2B9}"/>
              </a:ext>
            </a:extLst>
          </p:cNvPr>
          <p:cNvSpPr/>
          <p:nvPr/>
        </p:nvSpPr>
        <p:spPr>
          <a:xfrm>
            <a:off x="6419461" y="4360273"/>
            <a:ext cx="2332653" cy="1520885"/>
          </a:xfrm>
          <a:prstGeom prst="roundRect">
            <a:avLst/>
          </a:prstGeom>
          <a:solidFill>
            <a:srgbClr val="D9D9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585,000</a:t>
            </a:r>
          </a:p>
          <a:p>
            <a:pPr algn="ctr"/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jobs due to separation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D2A29478-8304-4652-B1F3-C140E91DAA38}"/>
              </a:ext>
            </a:extLst>
          </p:cNvPr>
          <p:cNvSpPr/>
          <p:nvPr/>
        </p:nvSpPr>
        <p:spPr>
          <a:xfrm>
            <a:off x="3097764" y="4075829"/>
            <a:ext cx="2948471" cy="1911774"/>
          </a:xfrm>
          <a:prstGeom prst="roundRect">
            <a:avLst/>
          </a:prstGeom>
          <a:solidFill>
            <a:srgbClr val="455D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66,300</a:t>
            </a:r>
          </a:p>
          <a:p>
            <a:pPr algn="ctr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average annual demand!</a:t>
            </a:r>
          </a:p>
        </p:txBody>
      </p:sp>
      <p:sp>
        <p:nvSpPr>
          <p:cNvPr id="18" name="Content Placeholder 4">
            <a:extLst>
              <a:ext uri="{FF2B5EF4-FFF2-40B4-BE49-F238E27FC236}">
                <a16:creationId xmlns:a16="http://schemas.microsoft.com/office/drawing/2014/main" id="{65B31904-BF06-46E2-88C2-DFB46DA930AD}"/>
              </a:ext>
            </a:extLst>
          </p:cNvPr>
          <p:cNvSpPr txBox="1">
            <a:spLocks/>
          </p:cNvSpPr>
          <p:nvPr/>
        </p:nvSpPr>
        <p:spPr>
          <a:xfrm>
            <a:off x="4652902" y="2685715"/>
            <a:ext cx="1393333" cy="441760"/>
          </a:xfrm>
          <a:prstGeom prst="rect">
            <a:avLst/>
          </a:prstGeom>
        </p:spPr>
        <p:txBody>
          <a:bodyPr vert="horz" lIns="0" tIns="45720" rIns="0" bIns="45720" rtlCol="0">
            <a:normAutofit lnSpcReduction="10000"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Calibri" panose="020F0502020204030204" pitchFamily="34" charset="0"/>
              <a:buNone/>
            </a:pPr>
            <a:r>
              <a:rPr lang="en-US" sz="2800" b="1" dirty="0">
                <a:solidFill>
                  <a:srgbClr val="3B507D"/>
                </a:solidFill>
              </a:rPr>
              <a:t>Growth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B11E6C7-BAB0-48E6-A615-268F41FFD5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18013" y="1959080"/>
            <a:ext cx="1953986" cy="1895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141947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71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21">
            <a:extLst>
              <a:ext uri="{FF2B5EF4-FFF2-40B4-BE49-F238E27FC236}">
                <a16:creationId xmlns:a16="http://schemas.microsoft.com/office/drawing/2014/main" id="{581756F1-5300-49C0-97DB-3FAABB1481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2959" y="286604"/>
            <a:ext cx="7761203" cy="1450757"/>
          </a:xfrm>
        </p:spPr>
        <p:txBody>
          <a:bodyPr>
            <a:normAutofit/>
          </a:bodyPr>
          <a:lstStyle/>
          <a:p>
            <a:r>
              <a:rPr lang="en-US" dirty="0"/>
              <a:t>Culinary Chef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FBFB3A77-169A-4078-A153-96501947B3CF}"/>
              </a:ext>
            </a:extLst>
          </p:cNvPr>
          <p:cNvSpPr txBox="1">
            <a:spLocks/>
          </p:cNvSpPr>
          <p:nvPr/>
        </p:nvSpPr>
        <p:spPr>
          <a:xfrm>
            <a:off x="8075975" y="6459786"/>
            <a:ext cx="984019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457200" rtl="0" eaLnBrk="1" latinLnBrk="0" hangingPunct="1">
              <a:defRPr sz="11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34925B0-127B-DA40-8A8B-4B0FBB187A01}" type="slidenum">
              <a:rPr lang="en-US" smtClean="0"/>
              <a:pPr/>
              <a:t>47</a:t>
            </a:fld>
            <a:endParaRPr lang="en-US" dirty="0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F76CCD75-D9A4-4CC9-80CF-1EA572D25EF5}"/>
              </a:ext>
            </a:extLst>
          </p:cNvPr>
          <p:cNvSpPr/>
          <p:nvPr/>
        </p:nvSpPr>
        <p:spPr>
          <a:xfrm>
            <a:off x="391886" y="4360273"/>
            <a:ext cx="2332653" cy="1520885"/>
          </a:xfrm>
          <a:prstGeom prst="roundRect">
            <a:avLst/>
          </a:prstGeom>
          <a:solidFill>
            <a:srgbClr val="D9D9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15,400</a:t>
            </a:r>
          </a:p>
          <a:p>
            <a:pPr algn="ctr"/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new jobs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511CD1C7-18B9-4585-9CCC-08E22B10F2B9}"/>
              </a:ext>
            </a:extLst>
          </p:cNvPr>
          <p:cNvSpPr/>
          <p:nvPr/>
        </p:nvSpPr>
        <p:spPr>
          <a:xfrm>
            <a:off x="6419461" y="4360273"/>
            <a:ext cx="2332653" cy="1520885"/>
          </a:xfrm>
          <a:prstGeom prst="roundRect">
            <a:avLst/>
          </a:prstGeom>
          <a:solidFill>
            <a:srgbClr val="D9D9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192,000</a:t>
            </a:r>
          </a:p>
          <a:p>
            <a:pPr algn="ctr"/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jobs due to separations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D2A29478-8304-4652-B1F3-C140E91DAA38}"/>
              </a:ext>
            </a:extLst>
          </p:cNvPr>
          <p:cNvSpPr/>
          <p:nvPr/>
        </p:nvSpPr>
        <p:spPr>
          <a:xfrm>
            <a:off x="3097764" y="4075829"/>
            <a:ext cx="2948471" cy="1911774"/>
          </a:xfrm>
          <a:prstGeom prst="roundRect">
            <a:avLst/>
          </a:prstGeom>
          <a:solidFill>
            <a:srgbClr val="455D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20,700</a:t>
            </a:r>
          </a:p>
          <a:p>
            <a:pPr algn="ctr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average annual demand!</a:t>
            </a:r>
          </a:p>
        </p:txBody>
      </p:sp>
      <p:sp>
        <p:nvSpPr>
          <p:cNvPr id="18" name="Content Placeholder 4">
            <a:extLst>
              <a:ext uri="{FF2B5EF4-FFF2-40B4-BE49-F238E27FC236}">
                <a16:creationId xmlns:a16="http://schemas.microsoft.com/office/drawing/2014/main" id="{65B31904-BF06-46E2-88C2-DFB46DA930AD}"/>
              </a:ext>
            </a:extLst>
          </p:cNvPr>
          <p:cNvSpPr txBox="1">
            <a:spLocks/>
          </p:cNvSpPr>
          <p:nvPr/>
        </p:nvSpPr>
        <p:spPr>
          <a:xfrm>
            <a:off x="4652902" y="2685715"/>
            <a:ext cx="1393333" cy="441760"/>
          </a:xfrm>
          <a:prstGeom prst="rect">
            <a:avLst/>
          </a:prstGeom>
        </p:spPr>
        <p:txBody>
          <a:bodyPr vert="horz" lIns="0" tIns="45720" rIns="0" bIns="45720" rtlCol="0">
            <a:normAutofit lnSpcReduction="10000"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Calibri" panose="020F0502020204030204" pitchFamily="34" charset="0"/>
              <a:buNone/>
            </a:pPr>
            <a:r>
              <a:rPr lang="en-US" sz="2800" b="1" dirty="0">
                <a:solidFill>
                  <a:srgbClr val="3B507D"/>
                </a:solidFill>
              </a:rPr>
              <a:t>Growth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B11E6C7-BAB0-48E6-A615-268F41FFD5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18013" y="1959080"/>
            <a:ext cx="1953986" cy="1895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728768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71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21">
            <a:extLst>
              <a:ext uri="{FF2B5EF4-FFF2-40B4-BE49-F238E27FC236}">
                <a16:creationId xmlns:a16="http://schemas.microsoft.com/office/drawing/2014/main" id="{581756F1-5300-49C0-97DB-3FAABB1481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2959" y="286604"/>
            <a:ext cx="7761203" cy="1450757"/>
          </a:xfrm>
        </p:spPr>
        <p:txBody>
          <a:bodyPr>
            <a:normAutofit/>
          </a:bodyPr>
          <a:lstStyle/>
          <a:p>
            <a:r>
              <a:rPr lang="en-US" dirty="0"/>
              <a:t>HVAC Technician 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FBFB3A77-169A-4078-A153-96501947B3CF}"/>
              </a:ext>
            </a:extLst>
          </p:cNvPr>
          <p:cNvSpPr txBox="1">
            <a:spLocks/>
          </p:cNvSpPr>
          <p:nvPr/>
        </p:nvSpPr>
        <p:spPr>
          <a:xfrm>
            <a:off x="8075975" y="6459786"/>
            <a:ext cx="984019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457200" rtl="0" eaLnBrk="1" latinLnBrk="0" hangingPunct="1">
              <a:defRPr sz="11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34925B0-127B-DA40-8A8B-4B0FBB187A01}" type="slidenum">
              <a:rPr lang="en-US" smtClean="0"/>
              <a:pPr/>
              <a:t>48</a:t>
            </a:fld>
            <a:endParaRPr lang="en-US" dirty="0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F76CCD75-D9A4-4CC9-80CF-1EA572D25EF5}"/>
              </a:ext>
            </a:extLst>
          </p:cNvPr>
          <p:cNvSpPr/>
          <p:nvPr/>
        </p:nvSpPr>
        <p:spPr>
          <a:xfrm>
            <a:off x="391886" y="4360273"/>
            <a:ext cx="2332653" cy="1520885"/>
          </a:xfrm>
          <a:prstGeom prst="roundRect">
            <a:avLst/>
          </a:prstGeom>
          <a:solidFill>
            <a:srgbClr val="D9D9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46,300</a:t>
            </a:r>
          </a:p>
          <a:p>
            <a:pPr algn="ctr"/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new jobs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511CD1C7-18B9-4585-9CCC-08E22B10F2B9}"/>
              </a:ext>
            </a:extLst>
          </p:cNvPr>
          <p:cNvSpPr/>
          <p:nvPr/>
        </p:nvSpPr>
        <p:spPr>
          <a:xfrm>
            <a:off x="6419461" y="4360273"/>
            <a:ext cx="2332653" cy="1520885"/>
          </a:xfrm>
          <a:prstGeom prst="roundRect">
            <a:avLst/>
          </a:prstGeom>
          <a:solidFill>
            <a:srgbClr val="D9D9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382,000</a:t>
            </a:r>
          </a:p>
          <a:p>
            <a:pPr algn="ctr"/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jobs due to separations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D2A29478-8304-4652-B1F3-C140E91DAA38}"/>
              </a:ext>
            </a:extLst>
          </p:cNvPr>
          <p:cNvSpPr/>
          <p:nvPr/>
        </p:nvSpPr>
        <p:spPr>
          <a:xfrm>
            <a:off x="3097764" y="4075829"/>
            <a:ext cx="2948471" cy="1911774"/>
          </a:xfrm>
          <a:prstGeom prst="roundRect">
            <a:avLst/>
          </a:prstGeom>
          <a:solidFill>
            <a:srgbClr val="455D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42,800</a:t>
            </a:r>
          </a:p>
          <a:p>
            <a:pPr algn="ctr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average annual demand!</a:t>
            </a:r>
          </a:p>
        </p:txBody>
      </p:sp>
      <p:sp>
        <p:nvSpPr>
          <p:cNvPr id="18" name="Content Placeholder 4">
            <a:extLst>
              <a:ext uri="{FF2B5EF4-FFF2-40B4-BE49-F238E27FC236}">
                <a16:creationId xmlns:a16="http://schemas.microsoft.com/office/drawing/2014/main" id="{65B31904-BF06-46E2-88C2-DFB46DA930AD}"/>
              </a:ext>
            </a:extLst>
          </p:cNvPr>
          <p:cNvSpPr txBox="1">
            <a:spLocks/>
          </p:cNvSpPr>
          <p:nvPr/>
        </p:nvSpPr>
        <p:spPr>
          <a:xfrm>
            <a:off x="4652902" y="2685715"/>
            <a:ext cx="1393333" cy="441760"/>
          </a:xfrm>
          <a:prstGeom prst="rect">
            <a:avLst/>
          </a:prstGeom>
        </p:spPr>
        <p:txBody>
          <a:bodyPr vert="horz" lIns="0" tIns="45720" rIns="0" bIns="45720" rtlCol="0">
            <a:normAutofit lnSpcReduction="10000"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Calibri" panose="020F0502020204030204" pitchFamily="34" charset="0"/>
              <a:buNone/>
            </a:pPr>
            <a:r>
              <a:rPr lang="en-US" sz="2800" b="1" dirty="0">
                <a:solidFill>
                  <a:srgbClr val="3B507D"/>
                </a:solidFill>
              </a:rPr>
              <a:t>Growth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B2CEEF7-1EE6-443F-A7F1-433A640B18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87529" y="1915366"/>
            <a:ext cx="1991114" cy="1982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923136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71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21">
            <a:extLst>
              <a:ext uri="{FF2B5EF4-FFF2-40B4-BE49-F238E27FC236}">
                <a16:creationId xmlns:a16="http://schemas.microsoft.com/office/drawing/2014/main" id="{581756F1-5300-49C0-97DB-3FAABB1481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2959" y="286604"/>
            <a:ext cx="7761203" cy="1450757"/>
          </a:xfrm>
        </p:spPr>
        <p:txBody>
          <a:bodyPr>
            <a:normAutofit/>
          </a:bodyPr>
          <a:lstStyle/>
          <a:p>
            <a:r>
              <a:rPr lang="en-US" dirty="0"/>
              <a:t>Welders, cutters, solderers, etc.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FBFB3A77-169A-4078-A153-96501947B3CF}"/>
              </a:ext>
            </a:extLst>
          </p:cNvPr>
          <p:cNvSpPr txBox="1">
            <a:spLocks/>
          </p:cNvSpPr>
          <p:nvPr/>
        </p:nvSpPr>
        <p:spPr>
          <a:xfrm>
            <a:off x="8075975" y="6459786"/>
            <a:ext cx="984019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457200" rtl="0" eaLnBrk="1" latinLnBrk="0" hangingPunct="1">
              <a:defRPr sz="11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34925B0-127B-DA40-8A8B-4B0FBB187A01}" type="slidenum">
              <a:rPr lang="en-US" smtClean="0"/>
              <a:pPr/>
              <a:t>49</a:t>
            </a:fld>
            <a:endParaRPr lang="en-US" dirty="0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F76CCD75-D9A4-4CC9-80CF-1EA572D25EF5}"/>
              </a:ext>
            </a:extLst>
          </p:cNvPr>
          <p:cNvSpPr/>
          <p:nvPr/>
        </p:nvSpPr>
        <p:spPr>
          <a:xfrm>
            <a:off x="391886" y="4360273"/>
            <a:ext cx="2332653" cy="1520885"/>
          </a:xfrm>
          <a:prstGeom prst="roundRect">
            <a:avLst/>
          </a:prstGeom>
          <a:solidFill>
            <a:srgbClr val="D9D9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14,500</a:t>
            </a:r>
          </a:p>
          <a:p>
            <a:pPr algn="ctr"/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new jobs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511CD1C7-18B9-4585-9CCC-08E22B10F2B9}"/>
              </a:ext>
            </a:extLst>
          </p:cNvPr>
          <p:cNvSpPr/>
          <p:nvPr/>
        </p:nvSpPr>
        <p:spPr>
          <a:xfrm>
            <a:off x="6419461" y="4360273"/>
            <a:ext cx="2332653" cy="1520885"/>
          </a:xfrm>
          <a:prstGeom prst="roundRect">
            <a:avLst/>
          </a:prstGeom>
          <a:solidFill>
            <a:srgbClr val="D9D9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473,000</a:t>
            </a:r>
          </a:p>
          <a:p>
            <a:pPr algn="ctr"/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jobs due to separations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D2A29478-8304-4652-B1F3-C140E91DAA38}"/>
              </a:ext>
            </a:extLst>
          </p:cNvPr>
          <p:cNvSpPr/>
          <p:nvPr/>
        </p:nvSpPr>
        <p:spPr>
          <a:xfrm>
            <a:off x="3097764" y="4075829"/>
            <a:ext cx="2948471" cy="1911774"/>
          </a:xfrm>
          <a:prstGeom prst="roundRect">
            <a:avLst/>
          </a:prstGeom>
          <a:solidFill>
            <a:srgbClr val="455D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48,800</a:t>
            </a:r>
          </a:p>
          <a:p>
            <a:pPr algn="ctr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average annual demand!</a:t>
            </a:r>
          </a:p>
        </p:txBody>
      </p:sp>
      <p:sp>
        <p:nvSpPr>
          <p:cNvPr id="18" name="Content Placeholder 4">
            <a:extLst>
              <a:ext uri="{FF2B5EF4-FFF2-40B4-BE49-F238E27FC236}">
                <a16:creationId xmlns:a16="http://schemas.microsoft.com/office/drawing/2014/main" id="{65B31904-BF06-46E2-88C2-DFB46DA930AD}"/>
              </a:ext>
            </a:extLst>
          </p:cNvPr>
          <p:cNvSpPr txBox="1">
            <a:spLocks/>
          </p:cNvSpPr>
          <p:nvPr/>
        </p:nvSpPr>
        <p:spPr>
          <a:xfrm>
            <a:off x="4652902" y="2685715"/>
            <a:ext cx="1393333" cy="441760"/>
          </a:xfrm>
          <a:prstGeom prst="rect">
            <a:avLst/>
          </a:prstGeom>
        </p:spPr>
        <p:txBody>
          <a:bodyPr vert="horz" lIns="0" tIns="45720" rIns="0" bIns="45720" rtlCol="0">
            <a:normAutofit lnSpcReduction="10000"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Calibri" panose="020F0502020204030204" pitchFamily="34" charset="0"/>
              <a:buNone/>
            </a:pPr>
            <a:r>
              <a:rPr lang="en-US" sz="2800" b="1" dirty="0">
                <a:solidFill>
                  <a:srgbClr val="3B507D"/>
                </a:solidFill>
              </a:rPr>
              <a:t>Growth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BB77C47-FA8F-4893-8298-D12D8819DB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66597" y="1946928"/>
            <a:ext cx="2005402" cy="1919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53749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0615E6-9259-4990-9CCD-96E27143E8A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55866" y="4822929"/>
            <a:ext cx="3867150" cy="738214"/>
          </a:xfrm>
        </p:spPr>
        <p:txBody>
          <a:bodyPr/>
          <a:lstStyle/>
          <a:p>
            <a:pPr marL="0" indent="0" algn="ctr">
              <a:buNone/>
            </a:pPr>
            <a:r>
              <a:rPr 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</a:rPr>
              <a:t>Senator Patty Murray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846D764-72A0-4547-8C69-EE70A7E72CF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572000" y="1936955"/>
            <a:ext cx="4098863" cy="4445281"/>
          </a:xfrm>
        </p:spPr>
        <p:txBody>
          <a:bodyPr/>
          <a:lstStyle/>
          <a:p>
            <a:pPr marL="0" indent="0">
              <a:buNone/>
            </a:pPr>
            <a:r>
              <a:rPr lang="en-US" altLang="en-US" sz="3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Senate’s ranking Democrat Message to all D’s</a:t>
            </a:r>
          </a:p>
        </p:txBody>
      </p:sp>
      <p:pic>
        <p:nvPicPr>
          <p:cNvPr id="6" name="Picture 2" descr="Image result for senator patty murray">
            <a:extLst>
              <a:ext uri="{FF2B5EF4-FFF2-40B4-BE49-F238E27FC236}">
                <a16:creationId xmlns:a16="http://schemas.microsoft.com/office/drawing/2014/main" id="{4D2349E9-D003-4605-96E8-1ECD1F5958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8593" y="1195809"/>
            <a:ext cx="2901696" cy="3627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AA8801C9-AE46-479A-BF35-A5519BE6F08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075975" y="6459786"/>
            <a:ext cx="984019" cy="365125"/>
          </a:xfrm>
          <a:prstGeom prst="rect">
            <a:avLst/>
          </a:prstGeom>
        </p:spPr>
        <p:txBody>
          <a:bodyPr/>
          <a:lstStyle>
            <a:lvl1pPr algn="r">
              <a:defRPr sz="11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234925B0-127B-DA40-8A8B-4B0FBB187A01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44298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CAF24B-95ED-4AEC-B933-820246D32C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>
            <a:normAutofit/>
          </a:bodyPr>
          <a:lstStyle/>
          <a:p>
            <a:r>
              <a:rPr lang="en-US" sz="3600" dirty="0"/>
              <a:t>In Summary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89D933F-A2D7-479F-BC5D-35D511BF4396}"/>
              </a:ext>
            </a:extLst>
          </p:cNvPr>
          <p:cNvSpPr txBox="1"/>
          <p:nvPr/>
        </p:nvSpPr>
        <p:spPr>
          <a:xfrm>
            <a:off x="822960" y="2179176"/>
            <a:ext cx="7543800" cy="830997"/>
          </a:xfrm>
          <a:prstGeom prst="rect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US" sz="2400" i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 Narrow" panose="020B0606020202030204" pitchFamily="34" charset="0"/>
              </a:rPr>
              <a:t>The Demand for Skilled Workers is our greatest guarantee for the future!</a:t>
            </a:r>
            <a:endParaRPr lang="en-US" sz="2400" dirty="0">
              <a:solidFill>
                <a:schemeClr val="tx1">
                  <a:lumMod val="85000"/>
                  <a:lumOff val="15000"/>
                </a:schemeClr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070F391-7ABD-4F17-8255-B74688E67AAE}"/>
              </a:ext>
            </a:extLst>
          </p:cNvPr>
          <p:cNvSpPr txBox="1"/>
          <p:nvPr/>
        </p:nvSpPr>
        <p:spPr>
          <a:xfrm>
            <a:off x="822961" y="3301104"/>
            <a:ext cx="7543800" cy="461665"/>
          </a:xfrm>
          <a:prstGeom prst="rect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</a:ln>
        </p:spPr>
        <p:txBody>
          <a:bodyPr wrap="square" rtlCol="0" anchor="ctr">
            <a:spAutoFit/>
          </a:bodyPr>
          <a:lstStyle/>
          <a:p>
            <a:pPr lvl="0" algn="ctr"/>
            <a:r>
              <a:rPr lang="en-US" sz="2400" i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 Narrow" panose="020B0606020202030204" pitchFamily="34" charset="0"/>
              </a:rPr>
              <a:t>8.4 million new jobs by 2028</a:t>
            </a:r>
            <a:endParaRPr lang="en-US" sz="2400" dirty="0">
              <a:solidFill>
                <a:schemeClr val="tx1">
                  <a:lumMod val="85000"/>
                  <a:lumOff val="15000"/>
                </a:schemeClr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AFFAEB7-FC9B-47F6-B94F-09CB02E3E3D6}"/>
              </a:ext>
            </a:extLst>
          </p:cNvPr>
          <p:cNvSpPr txBox="1"/>
          <p:nvPr/>
        </p:nvSpPr>
        <p:spPr>
          <a:xfrm>
            <a:off x="822961" y="4033581"/>
            <a:ext cx="7543799" cy="461665"/>
          </a:xfrm>
          <a:prstGeom prst="rect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</a:ln>
        </p:spPr>
        <p:txBody>
          <a:bodyPr wrap="square" rtlCol="0" anchor="ctr">
            <a:spAutoFit/>
          </a:bodyPr>
          <a:lstStyle/>
          <a:p>
            <a:pPr lvl="0" algn="ctr"/>
            <a:r>
              <a:rPr lang="en-US" sz="2400" i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 Narrow" panose="020B0606020202030204" pitchFamily="34" charset="0"/>
              </a:rPr>
              <a:t>Most of our programs are in growth occupations!</a:t>
            </a:r>
            <a:endParaRPr lang="en-US" sz="2400" dirty="0">
              <a:solidFill>
                <a:schemeClr val="tx1">
                  <a:lumMod val="85000"/>
                  <a:lumOff val="15000"/>
                </a:schemeClr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8D74903-3A30-46B6-92D8-AB1156A71DE8}"/>
              </a:ext>
            </a:extLst>
          </p:cNvPr>
          <p:cNvSpPr txBox="1"/>
          <p:nvPr/>
        </p:nvSpPr>
        <p:spPr>
          <a:xfrm>
            <a:off x="822962" y="4796009"/>
            <a:ext cx="7543800" cy="461665"/>
          </a:xfrm>
          <a:prstGeom prst="rect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</a:ln>
        </p:spPr>
        <p:txBody>
          <a:bodyPr wrap="square" rtlCol="0" anchor="ctr">
            <a:spAutoFit/>
          </a:bodyPr>
          <a:lstStyle/>
          <a:p>
            <a:pPr lvl="0" algn="ctr"/>
            <a:r>
              <a:rPr lang="en-US" sz="2400" i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 Narrow" panose="020B0606020202030204" pitchFamily="34" charset="0"/>
              </a:rPr>
              <a:t>Remember:  18,854,200 separations projected annually!</a:t>
            </a:r>
            <a:endParaRPr lang="en-US" sz="2400" dirty="0">
              <a:solidFill>
                <a:schemeClr val="tx1">
                  <a:lumMod val="85000"/>
                  <a:lumOff val="15000"/>
                </a:schemeClr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68B9D3C-9A77-4922-B32C-B5C73C3A4AD5}"/>
              </a:ext>
            </a:extLst>
          </p:cNvPr>
          <p:cNvSpPr txBox="1"/>
          <p:nvPr/>
        </p:nvSpPr>
        <p:spPr>
          <a:xfrm>
            <a:off x="822963" y="5548605"/>
            <a:ext cx="7543798" cy="461665"/>
          </a:xfrm>
          <a:prstGeom prst="rect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US" sz="2400" i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 Narrow" panose="020B0606020202030204" pitchFamily="34" charset="0"/>
              </a:rPr>
              <a:t>Annual Demand for new skilled workers: 19,694,000!</a:t>
            </a:r>
            <a:endParaRPr lang="en-US" sz="2400" dirty="0">
              <a:solidFill>
                <a:schemeClr val="tx1">
                  <a:lumMod val="85000"/>
                  <a:lumOff val="15000"/>
                </a:schemeClr>
              </a:solidFill>
              <a:latin typeface="Arial Narrow" panose="020B0606020202030204" pitchFamily="34" charset="0"/>
            </a:endParaRP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155639A6-EC50-495E-ABFC-03D08001A1CC}"/>
              </a:ext>
            </a:extLst>
          </p:cNvPr>
          <p:cNvSpPr txBox="1">
            <a:spLocks/>
          </p:cNvSpPr>
          <p:nvPr/>
        </p:nvSpPr>
        <p:spPr>
          <a:xfrm>
            <a:off x="8075975" y="6459786"/>
            <a:ext cx="984019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457200" rtl="0" eaLnBrk="1" latinLnBrk="0" hangingPunct="1">
              <a:defRPr sz="11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34925B0-127B-DA40-8A8B-4B0FBB187A01}" type="slidenum">
              <a:rPr lang="en-US" smtClean="0"/>
              <a:pPr/>
              <a:t>50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373249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6153B2D-F45D-4259-87F6-89E291A477B8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0" y="970385"/>
            <a:ext cx="9143999" cy="3414724"/>
          </a:xfrm>
          <a:prstGeom prst="rect">
            <a:avLst/>
          </a:prstGeom>
        </p:spPr>
        <p:txBody>
          <a:bodyPr/>
          <a:lstStyle/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4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closing…</a:t>
            </a:r>
            <a:b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5400" b="1" i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world won’t turn…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endParaRPr lang="en-US" sz="5400" b="1" i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endParaRPr lang="en-US" sz="5400" b="1" i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endParaRPr lang="en-US" sz="5400" b="1" i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5400" b="1" i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…without our graduates!</a:t>
            </a:r>
            <a:endParaRPr lang="en-US" sz="3200" b="1" i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7B4D5DFA-E183-4671-81E2-F097EE11F2D2}"/>
              </a:ext>
            </a:extLst>
          </p:cNvPr>
          <p:cNvSpPr txBox="1">
            <a:spLocks/>
          </p:cNvSpPr>
          <p:nvPr/>
        </p:nvSpPr>
        <p:spPr>
          <a:xfrm>
            <a:off x="8075975" y="6459786"/>
            <a:ext cx="984019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457200" rtl="0" eaLnBrk="1" latinLnBrk="0" hangingPunct="1">
              <a:defRPr sz="11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34925B0-127B-DA40-8A8B-4B0FBB187A01}" type="slidenum">
              <a:rPr lang="en-US" smtClean="0"/>
              <a:pPr/>
              <a:t>51</a:t>
            </a:fld>
            <a:endParaRPr lang="en-US" dirty="0"/>
          </a:p>
        </p:txBody>
      </p:sp>
      <p:pic>
        <p:nvPicPr>
          <p:cNvPr id="6" name="Picture 2" descr="Image result for as the world turns">
            <a:extLst>
              <a:ext uri="{FF2B5EF4-FFF2-40B4-BE49-F238E27FC236}">
                <a16:creationId xmlns:a16="http://schemas.microsoft.com/office/drawing/2014/main" id="{E7416406-7B89-433C-B0C3-5286E6AA06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1797" y="2701074"/>
            <a:ext cx="3240405" cy="2160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996753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554293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52C0B2E1-0268-42EC-ABD3-94F81A05BC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81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7D2256B4-48EA-40FC-BBC0-AA1EE6E008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3D44BCCA-102D-4A9D-B1E4-2450CAF0B0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05743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33" name="Rectangle 32">
            <a:extLst>
              <a:ext uri="{FF2B5EF4-FFF2-40B4-BE49-F238E27FC236}">
                <a16:creationId xmlns:a16="http://schemas.microsoft.com/office/drawing/2014/main" id="{8C6E698C-8155-4B8B-BDC9-B7299772B5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29F1E6D-6197-4F7F-8BE4-5561043896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15696" y="965200"/>
            <a:ext cx="4499251" cy="492760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6600" dirty="0">
                <a:solidFill>
                  <a:srgbClr val="C00000"/>
                </a:solidFill>
              </a:rPr>
              <a:t>The Agenda Changes!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0EEF5601-A8BC-411D-AA64-3E79320BA1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343855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65609EC4-31B3-4303-8794-B34B5006AB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0460" y="1143473"/>
            <a:ext cx="2718469" cy="443905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indent="0">
              <a:buNone/>
            </a:pPr>
            <a:r>
              <a:rPr lang="en-US" sz="2400" cap="all" spc="200" dirty="0">
                <a:solidFill>
                  <a:schemeClr val="tx1"/>
                </a:solidFill>
                <a:latin typeface="Arial Narrow" panose="020B0606020202030204" pitchFamily="34" charset="0"/>
                <a:cs typeface="+mn-cs"/>
              </a:rPr>
              <a:t>Key Message #1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33209156-242F-4B26-8D07-CEB2B68A9F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38550" y="0"/>
            <a:ext cx="48006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1" name="Slide Number Placeholder 5">
            <a:extLst>
              <a:ext uri="{FF2B5EF4-FFF2-40B4-BE49-F238E27FC236}">
                <a16:creationId xmlns:a16="http://schemas.microsoft.com/office/drawing/2014/main" id="{53801C49-598A-42E8-B9A3-F2DAB6EF1FC2}"/>
              </a:ext>
            </a:extLst>
          </p:cNvPr>
          <p:cNvSpPr txBox="1">
            <a:spLocks/>
          </p:cNvSpPr>
          <p:nvPr/>
        </p:nvSpPr>
        <p:spPr>
          <a:xfrm>
            <a:off x="8075975" y="6459786"/>
            <a:ext cx="984019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457200" rtl="0" eaLnBrk="1" latinLnBrk="0" hangingPunct="1">
              <a:defRPr sz="11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34925B0-127B-DA40-8A8B-4B0FBB187A01}" type="slidenum">
              <a:rPr lang="en-US" smtClean="0">
                <a:solidFill>
                  <a:schemeClr val="tx1"/>
                </a:solidFill>
              </a:rPr>
              <a:pPr/>
              <a:t>6</a:t>
            </a:fld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87738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846D764-72A0-4547-8C69-EE70A7E72CF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48646" y="1185878"/>
            <a:ext cx="4515239" cy="1641298"/>
          </a:xfrm>
        </p:spPr>
        <p:txBody>
          <a:bodyPr/>
          <a:lstStyle/>
          <a:p>
            <a:pPr marL="0" indent="0">
              <a:buNone/>
            </a:pPr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 began the year pushing for Bi-Partisan HEA Reauthorization.</a:t>
            </a:r>
          </a:p>
        </p:txBody>
      </p:sp>
      <p:pic>
        <p:nvPicPr>
          <p:cNvPr id="5" name="Picture 4" descr="Image result for hea reauthorization">
            <a:extLst>
              <a:ext uri="{FF2B5EF4-FFF2-40B4-BE49-F238E27FC236}">
                <a16:creationId xmlns:a16="http://schemas.microsoft.com/office/drawing/2014/main" id="{19E28DE3-0A80-4106-AF92-77F179F7B3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3885" y="1436861"/>
            <a:ext cx="4003025" cy="962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Image result for veterans">
            <a:extLst>
              <a:ext uri="{FF2B5EF4-FFF2-40B4-BE49-F238E27FC236}">
                <a16:creationId xmlns:a16="http://schemas.microsoft.com/office/drawing/2014/main" id="{B0A610FD-DC22-4D31-ADCE-F275429669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6647" y="3658697"/>
            <a:ext cx="2857500" cy="16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20C8464A-5010-4558-9483-B75332DB57DE}"/>
              </a:ext>
            </a:extLst>
          </p:cNvPr>
          <p:cNvSpPr/>
          <p:nvPr/>
        </p:nvSpPr>
        <p:spPr>
          <a:xfrm>
            <a:off x="448646" y="3780249"/>
            <a:ext cx="4572000" cy="107721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Opponents use veterans as a wedge!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C495A158-4C70-4F46-9414-FBEA9C556CF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075975" y="6459786"/>
            <a:ext cx="984019" cy="365125"/>
          </a:xfrm>
          <a:prstGeom prst="rect">
            <a:avLst/>
          </a:prstGeom>
        </p:spPr>
        <p:txBody>
          <a:bodyPr/>
          <a:lstStyle>
            <a:lvl1pPr algn="r">
              <a:defRPr sz="11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234925B0-127B-DA40-8A8B-4B0FBB187A01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515390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FD5D8E6-9661-4ECF-AFAB-CB5C89FE9C96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70000"/>
          </a:blip>
          <a:stretch>
            <a:fillRect/>
          </a:stretch>
        </p:blipFill>
        <p:spPr>
          <a:xfrm>
            <a:off x="271994" y="245116"/>
            <a:ext cx="8600011" cy="595974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2B5F125-7B12-4DBF-A8B7-0C48A65196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7100" y="630874"/>
            <a:ext cx="8709798" cy="998650"/>
          </a:xfrm>
        </p:spPr>
        <p:txBody>
          <a:bodyPr/>
          <a:lstStyle/>
          <a:p>
            <a:r>
              <a:rPr lang="en-US" sz="3600" b="0" dirty="0">
                <a:latin typeface="Old English Text MT" panose="03040902040508030806" pitchFamily="66" charset="0"/>
                <a:cs typeface="Arabic Typesetting" panose="03020402040406030203" pitchFamily="66" charset="-78"/>
              </a:rPr>
              <a:t>Career Education Colleges and Universities</a:t>
            </a:r>
            <a:br>
              <a:rPr lang="en-US" sz="6000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</a:br>
            <a:r>
              <a:rPr lang="en-US" sz="6000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- 2019 GR Priorities -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025DD34-AEA6-49F5-9020-28DEE88E6C5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34925B0-127B-DA40-8A8B-4B0FBB187A01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7F9FBF-B500-4346-AA52-58C16CFBFD79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2411963" y="1964077"/>
            <a:ext cx="7543800" cy="2929845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b="1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 </a:t>
            </a:r>
            <a:r>
              <a:rPr lang="en-US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Access to Postsecondary career Ed</a:t>
            </a:r>
          </a:p>
          <a:p>
            <a:pPr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 Protect Veterans Access</a:t>
            </a:r>
          </a:p>
          <a:p>
            <a:pPr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 HEA Re-Authorization: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Short-Term Pell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Risk-Adjusted Repayment Rates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BDR w Due Process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Restore TRIAD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Revise Audits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Prioritize Students in School Closures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Restore ATB</a:t>
            </a:r>
          </a:p>
          <a:p>
            <a:endParaRPr lang="en-US" dirty="0"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4A004ECD-F1D8-49BC-B1B1-76B04101F0C8}"/>
              </a:ext>
            </a:extLst>
          </p:cNvPr>
          <p:cNvSpPr txBox="1">
            <a:spLocks/>
          </p:cNvSpPr>
          <p:nvPr/>
        </p:nvSpPr>
        <p:spPr>
          <a:xfrm>
            <a:off x="6569949" y="5605440"/>
            <a:ext cx="3820966" cy="143329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3600" b="1" dirty="0">
                <a:latin typeface="Palace Script MT" panose="030303020206070C0B05" pitchFamily="66" charset="0"/>
                <a:cs typeface="Arabic Typesetting" panose="03020402040406030203" pitchFamily="66" charset="-78"/>
              </a:rPr>
              <a:t>November 16, 2018</a:t>
            </a:r>
          </a:p>
        </p:txBody>
      </p:sp>
    </p:spTree>
    <p:extLst>
      <p:ext uri="{BB962C8B-B14F-4D97-AF65-F5344CB8AC3E}">
        <p14:creationId xmlns:p14="http://schemas.microsoft.com/office/powerpoint/2010/main" val="30537218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846D764-72A0-4547-8C69-EE70A7E72CF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43592" y="2141375"/>
            <a:ext cx="8256815" cy="811763"/>
          </a:xfrm>
        </p:spPr>
        <p:txBody>
          <a:bodyPr/>
          <a:lstStyle/>
          <a:p>
            <a:pPr marL="0" lvl="0" indent="0" algn="ctr">
              <a:buNone/>
            </a:pPr>
            <a:r>
              <a:rPr lang="en-US" sz="4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Proposals begin: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2EE355-41EB-4A71-A615-B717B150408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075975" y="6459786"/>
            <a:ext cx="984019" cy="365125"/>
          </a:xfrm>
          <a:prstGeom prst="rect">
            <a:avLst/>
          </a:prstGeom>
        </p:spPr>
        <p:txBody>
          <a:bodyPr/>
          <a:lstStyle>
            <a:lvl1pPr algn="r">
              <a:defRPr sz="11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234925B0-127B-DA40-8A8B-4B0FBB187A01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47FF2DA-8E6F-4599-BC4A-4E141AB4DF50}"/>
              </a:ext>
            </a:extLst>
          </p:cNvPr>
          <p:cNvSpPr txBox="1"/>
          <p:nvPr/>
        </p:nvSpPr>
        <p:spPr>
          <a:xfrm>
            <a:off x="1633535" y="2760719"/>
            <a:ext cx="5876930" cy="16619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742950" lvl="0" indent="-742950">
              <a:buFont typeface="+mj-lt"/>
              <a:buAutoNum type="arabicPeriod"/>
            </a:pP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90/10: Closing “The Loophole!”</a:t>
            </a:r>
          </a:p>
          <a:p>
            <a:pPr marL="742950" lvl="0" indent="-742950">
              <a:buFont typeface="+mj-lt"/>
              <a:buAutoNum type="arabicPeriod"/>
            </a:pP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85/15</a:t>
            </a:r>
          </a:p>
          <a:p>
            <a:pPr marL="742950" indent="-742950">
              <a:buFont typeface="+mj-lt"/>
              <a:buAutoNum type="arabicPeriod"/>
            </a:pP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80/20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0648953"/>
      </p:ext>
    </p:extLst>
  </p:cSld>
  <p:clrMapOvr>
    <a:masterClrMapping/>
  </p:clrMapOvr>
</p:sld>
</file>

<file path=ppt/theme/theme1.xml><?xml version="1.0" encoding="utf-8"?>
<a:theme xmlns:a="http://schemas.openxmlformats.org/drawingml/2006/main" name="CECU no top banner/logo">
  <a:themeElements>
    <a:clrScheme name="Custom 5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3B507D"/>
      </a:accent1>
      <a:accent2>
        <a:srgbClr val="ECEBEB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2.xml><?xml version="1.0" encoding="utf-8"?>
<a:theme xmlns:a="http://schemas.openxmlformats.org/drawingml/2006/main" name="No Lin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910</Words>
  <Application>Microsoft Office PowerPoint</Application>
  <PresentationFormat>On-screen Show (4:3)</PresentationFormat>
  <Paragraphs>255</Paragraphs>
  <Slides>52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52</vt:i4>
      </vt:variant>
    </vt:vector>
  </HeadingPairs>
  <TitlesOfParts>
    <vt:vector size="61" baseType="lpstr">
      <vt:lpstr>Arabic Typesetting</vt:lpstr>
      <vt:lpstr>Arial</vt:lpstr>
      <vt:lpstr>Arial Narrow</vt:lpstr>
      <vt:lpstr>Calibri</vt:lpstr>
      <vt:lpstr>Calibri Light</vt:lpstr>
      <vt:lpstr>Old English Text MT</vt:lpstr>
      <vt:lpstr>Palace Script MT</vt:lpstr>
      <vt:lpstr>CECU no top banner/logo</vt:lpstr>
      <vt:lpstr>No Line</vt:lpstr>
      <vt:lpstr>CECU’s Annual Report to California!</vt:lpstr>
      <vt:lpstr>PowerPoint Presentation</vt:lpstr>
      <vt:lpstr>“As the World Turns…”</vt:lpstr>
      <vt:lpstr>Legislation in the 116th Congress Against the Sector</vt:lpstr>
      <vt:lpstr>PowerPoint Presentation</vt:lpstr>
      <vt:lpstr>The Agenda Changes!</vt:lpstr>
      <vt:lpstr>PowerPoint Presentation</vt:lpstr>
      <vt:lpstr>Career Education Colleges and Universities - 2019 GR Priorities -</vt:lpstr>
      <vt:lpstr>PowerPoint Presentation</vt:lpstr>
      <vt:lpstr>PowerPoint Presentation</vt:lpstr>
      <vt:lpstr>PowerPoint Presentation</vt:lpstr>
      <vt:lpstr>Their Campaign to Remove Veterans’ Access to Career Schools</vt:lpstr>
      <vt:lpstr>Their Campaign to Remove the Sector from Federal Funding!</vt:lpstr>
      <vt:lpstr>They believe:</vt:lpstr>
      <vt:lpstr>PowerPoint Presentation</vt:lpstr>
      <vt:lpstr>The Budget:</vt:lpstr>
      <vt:lpstr>The Post-9/11 GI Bill Benefit</vt:lpstr>
      <vt:lpstr>The Voice</vt:lpstr>
      <vt:lpstr>Veterans for Career Education</vt:lpstr>
      <vt:lpstr>Veterans for Career Education Co-Chairs</vt:lpstr>
      <vt:lpstr>Veterans for Career Education</vt:lpstr>
      <vt:lpstr>Veterans for Career Education</vt:lpstr>
      <vt:lpstr>Veterans for Career Education</vt:lpstr>
      <vt:lpstr>We are changing the Face and the Mission of our Sector!</vt:lpstr>
      <vt:lpstr>Changing the Face of our Sector</vt:lpstr>
      <vt:lpstr>Changing the Mission  of our Sector</vt:lpstr>
      <vt:lpstr>When Rhetoric becomes Reality!</vt:lpstr>
      <vt:lpstr>PowerPoint Presentation</vt:lpstr>
      <vt:lpstr>The Agenda Changes - Again!</vt:lpstr>
      <vt:lpstr>The Alexander Proposal:</vt:lpstr>
      <vt:lpstr>The Message:</vt:lpstr>
      <vt:lpstr>Our Challenge:</vt:lpstr>
      <vt:lpstr>AIM Higher Act:</vt:lpstr>
      <vt:lpstr>Preparing for Whatever 2020 Brings!</vt:lpstr>
      <vt:lpstr>We Must Prepare For:</vt:lpstr>
      <vt:lpstr>June 2019 through December 2020</vt:lpstr>
      <vt:lpstr>We will be guided by 3 Values:</vt:lpstr>
      <vt:lpstr>The Demand for our students and our schools continues to Grow!</vt:lpstr>
      <vt:lpstr>PowerPoint Presentation</vt:lpstr>
      <vt:lpstr>PowerPoint Presentation</vt:lpstr>
      <vt:lpstr>Medical Assistants</vt:lpstr>
      <vt:lpstr>Cosmetology, Hair Stylist, Barbers:</vt:lpstr>
      <vt:lpstr>Registered Nurses</vt:lpstr>
      <vt:lpstr>Massage Therapists</vt:lpstr>
      <vt:lpstr>Dental Assistants </vt:lpstr>
      <vt:lpstr>Licensed Practical Nurses (LPN)</vt:lpstr>
      <vt:lpstr>Culinary Chef</vt:lpstr>
      <vt:lpstr>HVAC Technician </vt:lpstr>
      <vt:lpstr>Welders, cutters, solderers, etc.</vt:lpstr>
      <vt:lpstr>In Summary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2019-09-24T13:40:23Z</dcterms:created>
  <dcterms:modified xsi:type="dcterms:W3CDTF">2019-10-08T18:47:54Z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NewReviewCycle">
    <vt:lpwstr/>
  </property>
  <property fmtid="{D5CDD505-2E9C-101B-9397-08002B2CF9AE}" pid="3" name="_AdHocReviewCycleID">
    <vt:i4>-2043799234</vt:i4>
  </property>
</Properties>
</file>