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4630400" cy="8229600"/>
  <p:notesSz cx="8229600" cy="14630400"/>
  <p:embeddedFontLst>
    <p:embeddedFont>
      <p:font typeface="Sora Light" panose="020B0604020202020204" charset="0"/>
      <p:regular r:id="rId14"/>
    </p:embeddedFont>
    <p:embeddedFont>
      <p:font typeface="Sora Semi Bold"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61FDED-C21B-5002-3899-B67557D02BB2}" v="95" dt="2026-02-24T17:02:11.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1241FF38-C80B-4518-9F17-5A4334421DB5}" type="datetimeFigureOut">
              <a:t>2/24/2026</a:t>
            </a:fld>
            <a:endParaRPr lang="en-US"/>
          </a:p>
        </p:txBody>
      </p:sp>
      <p:sp>
        <p:nvSpPr>
          <p:cNvPr id="4" name="Slide Image Placeholder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97BDCE30-B6A2-4EF5-8DDA-104CA83BD9BD}" type="slidenum">
              <a:t>‹#›</a:t>
            </a:fld>
            <a:endParaRPr lang="en-US"/>
          </a:p>
        </p:txBody>
      </p:sp>
    </p:spTree>
    <p:extLst>
      <p:ext uri="{BB962C8B-B14F-4D97-AF65-F5344CB8AC3E}">
        <p14:creationId xmlns:p14="http://schemas.microsoft.com/office/powerpoint/2010/main" val="3588049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dfpi.ca.gov/wp-content/uploads/2024/10/Order-Final-Text.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hyperlink" Target="https://urldefense.com/v3/__https:/links-1.govdelivery.com/CL0/https:*2F*2Fdocqnet.dfpi.ca.gov*2Fregistrationlanding*2Fsign-up*2F*3Ftype=standard/1/01000199aa9af006-11ca395a-6c83-4557-b863-a34ef10a44f5-000000/LKH7rif3wSrIY1ymtOmhJtm1IbuEx9e-gMOg4OeSJtE=425__;JSUlJSUl!!KoXjBQ!J51FHgDzjef_DF-k8Mw1DzS_CY206ig6vjgekrVXWUuo991wHKnWE1qBkIilXvK3Fln8NpCLgo8cNypB9LGZqsc10NWw9Tis7FkEEoozN8F2ftU$"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1059656"/>
            <a:ext cx="7364730" cy="641390"/>
          </a:xfrm>
          <a:prstGeom prst="rect">
            <a:avLst/>
          </a:prstGeom>
          <a:noFill/>
          <a:ln/>
        </p:spPr>
        <p:txBody>
          <a:bodyPr wrap="none" lIns="0" tIns="0" rIns="0" bIns="0" rtlCol="0" anchor="t"/>
          <a:lstStyle/>
          <a:p>
            <a:pPr marL="0" indent="0" algn="l">
              <a:lnSpc>
                <a:spcPts val="5050"/>
              </a:lnSpc>
              <a:buNone/>
            </a:pPr>
            <a:r>
              <a:rPr lang="en-US" sz="4000" dirty="0">
                <a:solidFill>
                  <a:srgbClr val="1F1E1E"/>
                </a:solidFill>
                <a:latin typeface="Sora Semi Bold" pitchFamily="34" charset="0"/>
                <a:ea typeface="Sora Semi Bold" pitchFamily="34" charset="-122"/>
                <a:cs typeface="Sora Semi Bold" pitchFamily="34" charset="-120"/>
              </a:rPr>
              <a:t>DFPI Annual Report Training</a:t>
            </a:r>
            <a:endParaRPr lang="en-US" sz="4000" dirty="0"/>
          </a:p>
        </p:txBody>
      </p:sp>
      <p:sp>
        <p:nvSpPr>
          <p:cNvPr id="4" name="Text 1"/>
          <p:cNvSpPr/>
          <p:nvPr/>
        </p:nvSpPr>
        <p:spPr>
          <a:xfrm>
            <a:off x="758309" y="1964174"/>
            <a:ext cx="7627382" cy="1111210"/>
          </a:xfrm>
          <a:prstGeom prst="rect">
            <a:avLst/>
          </a:prstGeom>
          <a:noFill/>
          <a:ln/>
        </p:spPr>
        <p:txBody>
          <a:bodyPr wrap="square" lIns="0" tIns="0" rIns="0" bIns="0" rtlCol="0" anchor="t"/>
          <a:lstStyle/>
          <a:p>
            <a:pPr marL="0" indent="0" algn="l">
              <a:lnSpc>
                <a:spcPts val="2900"/>
              </a:lnSpc>
              <a:buNone/>
            </a:pPr>
            <a:r>
              <a:rPr lang="en-US" sz="1900" dirty="0">
                <a:solidFill>
                  <a:srgbClr val="3B3535"/>
                </a:solidFill>
                <a:latin typeface="Sora Light" pitchFamily="34" charset="0"/>
                <a:ea typeface="Sora Light" pitchFamily="34" charset="-122"/>
                <a:cs typeface="Sora Light" pitchFamily="34" charset="-120"/>
              </a:rPr>
              <a:t>A comprehensive guide for career school administrators on completing the 2026 California Department of Financial Protection and Innovation annual report for education lenders.</a:t>
            </a:r>
            <a:endParaRPr lang="en-US" sz="1900" dirty="0"/>
          </a:p>
        </p:txBody>
      </p:sp>
      <p:sp>
        <p:nvSpPr>
          <p:cNvPr id="5" name="Text 2"/>
          <p:cNvSpPr/>
          <p:nvPr/>
        </p:nvSpPr>
        <p:spPr>
          <a:xfrm>
            <a:off x="758309" y="3272790"/>
            <a:ext cx="7627382" cy="370403"/>
          </a:xfrm>
          <a:prstGeom prst="rect">
            <a:avLst/>
          </a:prstGeom>
          <a:noFill/>
          <a:ln/>
        </p:spPr>
        <p:txBody>
          <a:bodyPr wrap="none" lIns="0" tIns="0" rIns="0" bIns="0" rtlCol="0" anchor="t"/>
          <a:lstStyle/>
          <a:p>
            <a:pPr marL="0" indent="0" algn="l">
              <a:lnSpc>
                <a:spcPts val="2900"/>
              </a:lnSpc>
              <a:buNone/>
            </a:pPr>
            <a:endParaRPr lang="en-US" sz="1900" dirty="0"/>
          </a:p>
        </p:txBody>
      </p:sp>
      <p:sp>
        <p:nvSpPr>
          <p:cNvPr id="6" name="Text 3"/>
          <p:cNvSpPr/>
          <p:nvPr/>
        </p:nvSpPr>
        <p:spPr>
          <a:xfrm>
            <a:off x="758309" y="3840599"/>
            <a:ext cx="7627382" cy="1111210"/>
          </a:xfrm>
          <a:prstGeom prst="rect">
            <a:avLst/>
          </a:prstGeom>
          <a:noFill/>
          <a:ln/>
        </p:spPr>
        <p:txBody>
          <a:bodyPr wrap="square" lIns="0" tIns="0" rIns="0" bIns="0" rtlCol="0" anchor="t"/>
          <a:lstStyle/>
          <a:p>
            <a:pPr marL="0" indent="0" algn="l">
              <a:lnSpc>
                <a:spcPts val="2900"/>
              </a:lnSpc>
              <a:buNone/>
            </a:pPr>
            <a:r>
              <a:rPr lang="en-US" sz="1900" dirty="0">
                <a:solidFill>
                  <a:srgbClr val="3B3535"/>
                </a:solidFill>
                <a:latin typeface="Sora Light" pitchFamily="34" charset="0"/>
                <a:ea typeface="Sora Light" pitchFamily="34" charset="-122"/>
                <a:cs typeface="Sora Light" pitchFamily="34" charset="-120"/>
              </a:rPr>
              <a:t>Benji Breitbart, TFC Tuition</a:t>
            </a:r>
            <a:endParaRPr lang="en-US" sz="1900" dirty="0"/>
          </a:p>
          <a:p>
            <a:pPr marL="0" indent="0" algn="l">
              <a:lnSpc>
                <a:spcPts val="2900"/>
              </a:lnSpc>
              <a:buNone/>
            </a:pPr>
            <a:r>
              <a:rPr lang="en-US" sz="1900" dirty="0">
                <a:solidFill>
                  <a:srgbClr val="3B3535"/>
                </a:solidFill>
                <a:latin typeface="Sora Light" pitchFamily="34" charset="0"/>
                <a:ea typeface="Sora Light" pitchFamily="34" charset="-122"/>
                <a:cs typeface="Sora Light" pitchFamily="34" charset="-120"/>
              </a:rPr>
              <a:t>(800) 832-5626</a:t>
            </a:r>
            <a:endParaRPr lang="en-US" sz="1900" dirty="0"/>
          </a:p>
          <a:p>
            <a:pPr marL="0" indent="0" algn="l">
              <a:lnSpc>
                <a:spcPts val="2900"/>
              </a:lnSpc>
              <a:buNone/>
            </a:pPr>
            <a:r>
              <a:rPr lang="en-US" sz="1900" dirty="0">
                <a:solidFill>
                  <a:srgbClr val="1F1E1E"/>
                </a:solidFill>
                <a:latin typeface="Sora Light" pitchFamily="34" charset="0"/>
                <a:ea typeface="Sora Light" pitchFamily="34" charset="-122"/>
                <a:cs typeface="Sora Light" pitchFamily="34" charset="-120"/>
              </a:rPr>
              <a:t>compliance@TFCtuition.com</a:t>
            </a:r>
            <a:endParaRPr lang="en-US" sz="1900" dirty="0"/>
          </a:p>
        </p:txBody>
      </p:sp>
      <p:sp>
        <p:nvSpPr>
          <p:cNvPr id="7" name="Text 4"/>
          <p:cNvSpPr/>
          <p:nvPr/>
        </p:nvSpPr>
        <p:spPr>
          <a:xfrm>
            <a:off x="758309" y="5149215"/>
            <a:ext cx="7627382" cy="296347"/>
          </a:xfrm>
          <a:prstGeom prst="rect">
            <a:avLst/>
          </a:prstGeom>
          <a:noFill/>
          <a:ln/>
        </p:spPr>
        <p:txBody>
          <a:bodyPr wrap="none" lIns="0" tIns="0" rIns="0" bIns="0" rtlCol="0" anchor="t"/>
          <a:lstStyle/>
          <a:p>
            <a:pPr marL="0" indent="0" algn="l">
              <a:lnSpc>
                <a:spcPts val="2300"/>
              </a:lnSpc>
              <a:buNone/>
            </a:pPr>
            <a:endParaRPr lang="en-US" sz="1500" dirty="0"/>
          </a:p>
        </p:txBody>
      </p:sp>
      <p:pic>
        <p:nvPicPr>
          <p:cNvPr id="8" name="Image 1" descr="preencoded.png"/>
          <p:cNvPicPr>
            <a:picLocks noChangeAspect="1"/>
          </p:cNvPicPr>
          <p:nvPr/>
        </p:nvPicPr>
        <p:blipFill>
          <a:blip r:embed="rId4"/>
          <a:stretch>
            <a:fillRect/>
          </a:stretch>
        </p:blipFill>
        <p:spPr>
          <a:xfrm>
            <a:off x="2056090" y="5769531"/>
            <a:ext cx="2917746" cy="779978"/>
          </a:xfrm>
          <a:prstGeom prst="rect">
            <a:avLst/>
          </a:prstGeom>
        </p:spPr>
      </p:pic>
      <p:pic>
        <p:nvPicPr>
          <p:cNvPr id="9" name="Image 2" descr="preencoded.png"/>
          <p:cNvPicPr>
            <a:picLocks noChangeAspect="1"/>
          </p:cNvPicPr>
          <p:nvPr/>
        </p:nvPicPr>
        <p:blipFill>
          <a:blip r:embed="rId5"/>
          <a:stretch>
            <a:fillRect/>
          </a:stretch>
        </p:blipFill>
        <p:spPr>
          <a:xfrm>
            <a:off x="5129808" y="5769531"/>
            <a:ext cx="1958102" cy="779978"/>
          </a:xfrm>
          <a:prstGeom prst="rect">
            <a:avLst/>
          </a:prstGeom>
        </p:spPr>
      </p:pic>
      <p:sp>
        <p:nvSpPr>
          <p:cNvPr id="10" name="Text 5"/>
          <p:cNvSpPr/>
          <p:nvPr/>
        </p:nvSpPr>
        <p:spPr>
          <a:xfrm>
            <a:off x="758309" y="6873478"/>
            <a:ext cx="7627382" cy="296347"/>
          </a:xfrm>
          <a:prstGeom prst="rect">
            <a:avLst/>
          </a:prstGeom>
          <a:noFill/>
          <a:ln/>
        </p:spPr>
        <p:txBody>
          <a:bodyPr wrap="none" lIns="0" tIns="0" rIns="0" bIns="0" rtlCol="0" anchor="t"/>
          <a:lstStyle/>
          <a:p>
            <a:pPr marL="0" indent="0" algn="l">
              <a:lnSpc>
                <a:spcPts val="2300"/>
              </a:lnSpc>
              <a:buNone/>
            </a:pPr>
            <a:endParaRPr lang="en-US" sz="1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414748" y="914995"/>
            <a:ext cx="4944785" cy="6399490"/>
          </a:xfrm>
          <a:prstGeom prst="rect">
            <a:avLst/>
          </a:prstGeom>
        </p:spPr>
      </p:pic>
      <p:sp>
        <p:nvSpPr>
          <p:cNvPr id="3" name="Text 0"/>
          <p:cNvSpPr/>
          <p:nvPr/>
        </p:nvSpPr>
        <p:spPr>
          <a:xfrm>
            <a:off x="758309" y="1973699"/>
            <a:ext cx="6925270" cy="712708"/>
          </a:xfrm>
          <a:prstGeom prst="rect">
            <a:avLst/>
          </a:prstGeom>
          <a:noFill/>
          <a:ln/>
        </p:spPr>
        <p:txBody>
          <a:bodyPr wrap="none" lIns="0" tIns="0" rIns="0" bIns="0" rtlCol="0" anchor="t"/>
          <a:lstStyle/>
          <a:p>
            <a:pPr marL="0" indent="0" algn="l">
              <a:lnSpc>
                <a:spcPts val="5600"/>
              </a:lnSpc>
              <a:buNone/>
            </a:pPr>
            <a:r>
              <a:rPr lang="en-US" sz="4450" dirty="0">
                <a:solidFill>
                  <a:srgbClr val="1F1E1E"/>
                </a:solidFill>
                <a:latin typeface="Sora Semi Bold" pitchFamily="34" charset="0"/>
                <a:ea typeface="Sora Semi Bold" pitchFamily="34" charset="-122"/>
                <a:cs typeface="Sora Semi Bold" pitchFamily="34" charset="-120"/>
              </a:rPr>
              <a:t>Sample Servicer Report</a:t>
            </a:r>
            <a:endParaRPr lang="en-US" sz="4450" dirty="0"/>
          </a:p>
        </p:txBody>
      </p:sp>
      <p:sp>
        <p:nvSpPr>
          <p:cNvPr id="4" name="Text 1"/>
          <p:cNvSpPr/>
          <p:nvPr/>
        </p:nvSpPr>
        <p:spPr>
          <a:xfrm>
            <a:off x="758309" y="3011329"/>
            <a:ext cx="7627382" cy="138684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Your servicer should provide a comprehensive report containing all necessary data points for DFPI compliance. Review this sample format to understand what information you should request from your servicer to complete the annual report efficiently and accurately.</a:t>
            </a:r>
            <a:endParaRPr lang="en-US" sz="1700" dirty="0"/>
          </a:p>
        </p:txBody>
      </p:sp>
      <p:sp>
        <p:nvSpPr>
          <p:cNvPr id="5" name="Shape 2"/>
          <p:cNvSpPr/>
          <p:nvPr/>
        </p:nvSpPr>
        <p:spPr>
          <a:xfrm>
            <a:off x="758309" y="4641890"/>
            <a:ext cx="7627382" cy="1613892"/>
          </a:xfrm>
          <a:prstGeom prst="roundRect">
            <a:avLst>
              <a:gd name="adj" fmla="val 5638"/>
            </a:avLst>
          </a:prstGeom>
          <a:solidFill>
            <a:srgbClr val="F7BBC1"/>
          </a:solidFill>
          <a:ln/>
        </p:spPr>
      </p:sp>
      <p:pic>
        <p:nvPicPr>
          <p:cNvPr id="6" name="Image 1" descr="preencoded.png"/>
          <p:cNvPicPr>
            <a:picLocks noChangeAspect="1"/>
          </p:cNvPicPr>
          <p:nvPr/>
        </p:nvPicPr>
        <p:blipFill>
          <a:blip r:embed="rId4"/>
          <a:stretch>
            <a:fillRect/>
          </a:stretch>
        </p:blipFill>
        <p:spPr>
          <a:xfrm>
            <a:off x="974884" y="4966811"/>
            <a:ext cx="270748" cy="216575"/>
          </a:xfrm>
          <a:prstGeom prst="rect">
            <a:avLst/>
          </a:prstGeom>
        </p:spPr>
      </p:pic>
      <p:sp>
        <p:nvSpPr>
          <p:cNvPr id="7" name="Text 3"/>
          <p:cNvSpPr/>
          <p:nvPr/>
        </p:nvSpPr>
        <p:spPr>
          <a:xfrm>
            <a:off x="1462207" y="4912519"/>
            <a:ext cx="6706910" cy="1040130"/>
          </a:xfrm>
          <a:prstGeom prst="rect">
            <a:avLst/>
          </a:prstGeom>
          <a:noFill/>
          <a:ln/>
        </p:spPr>
        <p:txBody>
          <a:bodyPr wrap="square" lIns="0" tIns="0" rIns="0" bIns="0" rtlCol="0" anchor="t"/>
          <a:lstStyle/>
          <a:p>
            <a:pPr>
              <a:lnSpc>
                <a:spcPts val="2700"/>
              </a:lnSpc>
            </a:pPr>
            <a:r>
              <a:rPr lang="en-US" sz="1700" b="1" dirty="0">
                <a:solidFill>
                  <a:srgbClr val="000000"/>
                </a:solidFill>
                <a:latin typeface="Sora Light"/>
                <a:ea typeface="Sora Light" pitchFamily="34" charset="-122"/>
                <a:cs typeface="Sora Light"/>
              </a:rPr>
              <a:t>Pro Tip:</a:t>
            </a:r>
            <a:r>
              <a:rPr lang="en-US" sz="1700" dirty="0">
                <a:solidFill>
                  <a:srgbClr val="000000"/>
                </a:solidFill>
                <a:latin typeface="Sora Light"/>
                <a:ea typeface="Sora Light" pitchFamily="34" charset="-122"/>
                <a:cs typeface="Sora Light"/>
              </a:rPr>
              <a:t> Reports are already available. Review them early to address any que</a:t>
            </a:r>
            <a:r>
              <a:rPr lang="en-US" sz="1700">
                <a:solidFill>
                  <a:srgbClr val="000000"/>
                </a:solidFill>
                <a:latin typeface="Sora Light"/>
                <a:ea typeface="Sora Light" pitchFamily="34" charset="-122"/>
                <a:cs typeface="Sora Light"/>
              </a:rPr>
              <a:t>stions prior to the March 16 deadline. </a:t>
            </a:r>
            <a:endParaRPr lang="en-US" sz="1700">
              <a:latin typeface="Sora Light"/>
              <a:cs typeface="Sora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1094423"/>
            <a:ext cx="7627382" cy="433388"/>
          </a:xfrm>
          <a:prstGeom prst="rect">
            <a:avLst/>
          </a:prstGeom>
          <a:noFill/>
          <a:ln/>
        </p:spPr>
        <p:txBody>
          <a:bodyPr wrap="none" lIns="0" tIns="0" rIns="0" bIns="0" rtlCol="0" anchor="t"/>
          <a:lstStyle/>
          <a:p>
            <a:pPr marL="0" indent="0" algn="l">
              <a:lnSpc>
                <a:spcPts val="3400"/>
              </a:lnSpc>
              <a:buNone/>
            </a:pPr>
            <a:endParaRPr lang="en-US" sz="2100" dirty="0"/>
          </a:p>
        </p:txBody>
      </p:sp>
      <p:sp>
        <p:nvSpPr>
          <p:cNvPr id="4" name="Text 1"/>
          <p:cNvSpPr/>
          <p:nvPr/>
        </p:nvSpPr>
        <p:spPr>
          <a:xfrm>
            <a:off x="758309" y="1744385"/>
            <a:ext cx="5701546" cy="712708"/>
          </a:xfrm>
          <a:prstGeom prst="rect">
            <a:avLst/>
          </a:prstGeom>
          <a:noFill/>
          <a:ln/>
        </p:spPr>
        <p:txBody>
          <a:bodyPr wrap="none" lIns="0" tIns="0" rIns="0" bIns="0" rtlCol="0" anchor="t"/>
          <a:lstStyle/>
          <a:p>
            <a:pPr marL="0" indent="0" algn="l">
              <a:lnSpc>
                <a:spcPts val="5600"/>
              </a:lnSpc>
              <a:buNone/>
            </a:pPr>
            <a:r>
              <a:rPr lang="en-US" sz="4450" dirty="0">
                <a:solidFill>
                  <a:srgbClr val="1F1E1E"/>
                </a:solidFill>
                <a:latin typeface="Sora Semi Bold" pitchFamily="34" charset="0"/>
                <a:ea typeface="Sora Semi Bold" pitchFamily="34" charset="-122"/>
                <a:cs typeface="Sora Semi Bold" pitchFamily="34" charset="-120"/>
              </a:rPr>
              <a:t>Thank you</a:t>
            </a:r>
            <a:endParaRPr lang="en-US" sz="4450" dirty="0"/>
          </a:p>
        </p:txBody>
      </p:sp>
      <p:sp>
        <p:nvSpPr>
          <p:cNvPr id="5" name="Text 2"/>
          <p:cNvSpPr/>
          <p:nvPr/>
        </p:nvSpPr>
        <p:spPr>
          <a:xfrm>
            <a:off x="758309" y="2782014"/>
            <a:ext cx="7627382" cy="433388"/>
          </a:xfrm>
          <a:prstGeom prst="rect">
            <a:avLst/>
          </a:prstGeom>
          <a:noFill/>
          <a:ln/>
        </p:spPr>
        <p:txBody>
          <a:bodyPr wrap="none" lIns="0" tIns="0" rIns="0" bIns="0" rtlCol="0" anchor="t"/>
          <a:lstStyle/>
          <a:p>
            <a:pPr marL="0" indent="0" algn="l">
              <a:lnSpc>
                <a:spcPts val="3400"/>
              </a:lnSpc>
              <a:buNone/>
            </a:pPr>
            <a:endParaRPr lang="en-US" sz="2100" dirty="0"/>
          </a:p>
        </p:txBody>
      </p:sp>
      <p:sp>
        <p:nvSpPr>
          <p:cNvPr id="6" name="Text 3"/>
          <p:cNvSpPr/>
          <p:nvPr/>
        </p:nvSpPr>
        <p:spPr>
          <a:xfrm>
            <a:off x="758309" y="3459123"/>
            <a:ext cx="7627382" cy="1300163"/>
          </a:xfrm>
          <a:prstGeom prst="rect">
            <a:avLst/>
          </a:prstGeom>
          <a:noFill/>
          <a:ln/>
        </p:spPr>
        <p:txBody>
          <a:bodyPr wrap="square" lIns="0" tIns="0" rIns="0" bIns="0" rtlCol="0" anchor="t"/>
          <a:lstStyle/>
          <a:p>
            <a:pPr marL="0" indent="0" algn="l">
              <a:lnSpc>
                <a:spcPts val="3400"/>
              </a:lnSpc>
              <a:buNone/>
            </a:pPr>
            <a:r>
              <a:rPr lang="en-US" sz="2100" dirty="0">
                <a:solidFill>
                  <a:srgbClr val="3B3535"/>
                </a:solidFill>
                <a:latin typeface="Sora Light" pitchFamily="34" charset="0"/>
                <a:ea typeface="Sora Light" pitchFamily="34" charset="-122"/>
                <a:cs typeface="Sora Light" pitchFamily="34" charset="-120"/>
              </a:rPr>
              <a:t>Benji Breitbart, TFC Tuition</a:t>
            </a:r>
            <a:endParaRPr lang="en-US" sz="2100" dirty="0"/>
          </a:p>
          <a:p>
            <a:pPr marL="0" indent="0" algn="l">
              <a:lnSpc>
                <a:spcPts val="3400"/>
              </a:lnSpc>
              <a:buNone/>
            </a:pPr>
            <a:r>
              <a:rPr lang="en-US" sz="2100" dirty="0">
                <a:solidFill>
                  <a:srgbClr val="3B3535"/>
                </a:solidFill>
                <a:latin typeface="Sora Light" pitchFamily="34" charset="0"/>
                <a:ea typeface="Sora Light" pitchFamily="34" charset="-122"/>
                <a:cs typeface="Sora Light" pitchFamily="34" charset="-120"/>
              </a:rPr>
              <a:t>(800) 832-5626</a:t>
            </a:r>
            <a:endParaRPr lang="en-US" sz="2100" dirty="0"/>
          </a:p>
          <a:p>
            <a:pPr marL="0" indent="0" algn="l">
              <a:lnSpc>
                <a:spcPts val="3400"/>
              </a:lnSpc>
              <a:buNone/>
            </a:pPr>
            <a:r>
              <a:rPr lang="en-US" sz="2100" dirty="0">
                <a:solidFill>
                  <a:srgbClr val="1F1E1E"/>
                </a:solidFill>
                <a:latin typeface="Sora Light" pitchFamily="34" charset="0"/>
                <a:ea typeface="Sora Light" pitchFamily="34" charset="-122"/>
                <a:cs typeface="Sora Light" pitchFamily="34" charset="-120"/>
              </a:rPr>
              <a:t>compliance@TFCtuition.com</a:t>
            </a:r>
            <a:endParaRPr lang="en-US" sz="2100" dirty="0"/>
          </a:p>
        </p:txBody>
      </p:sp>
      <p:sp>
        <p:nvSpPr>
          <p:cNvPr id="7" name="Text 4"/>
          <p:cNvSpPr/>
          <p:nvPr/>
        </p:nvSpPr>
        <p:spPr>
          <a:xfrm>
            <a:off x="758309" y="5003006"/>
            <a:ext cx="7627382" cy="346710"/>
          </a:xfrm>
          <a:prstGeom prst="rect">
            <a:avLst/>
          </a:prstGeom>
          <a:noFill/>
          <a:ln/>
        </p:spPr>
        <p:txBody>
          <a:bodyPr wrap="none" lIns="0" tIns="0" rIns="0" bIns="0" rtlCol="0" anchor="t"/>
          <a:lstStyle/>
          <a:p>
            <a:pPr marL="0" indent="0" algn="l">
              <a:lnSpc>
                <a:spcPts val="2700"/>
              </a:lnSpc>
              <a:buNone/>
            </a:pPr>
            <a:endParaRPr lang="en-US" sz="1700" dirty="0"/>
          </a:p>
        </p:txBody>
      </p:sp>
      <p:pic>
        <p:nvPicPr>
          <p:cNvPr id="8" name="Image 1" descr="preencoded.png"/>
          <p:cNvPicPr>
            <a:picLocks noChangeAspect="1"/>
          </p:cNvPicPr>
          <p:nvPr/>
        </p:nvPicPr>
        <p:blipFill>
          <a:blip r:embed="rId4"/>
          <a:stretch>
            <a:fillRect/>
          </a:stretch>
        </p:blipFill>
        <p:spPr>
          <a:xfrm>
            <a:off x="1777008" y="5733217"/>
            <a:ext cx="3241477" cy="866537"/>
          </a:xfrm>
          <a:prstGeom prst="rect">
            <a:avLst/>
          </a:prstGeom>
        </p:spPr>
      </p:pic>
      <p:pic>
        <p:nvPicPr>
          <p:cNvPr id="9" name="Image 2" descr="preencoded.png"/>
          <p:cNvPicPr>
            <a:picLocks noChangeAspect="1"/>
          </p:cNvPicPr>
          <p:nvPr/>
        </p:nvPicPr>
        <p:blipFill>
          <a:blip r:embed="rId5"/>
          <a:stretch>
            <a:fillRect/>
          </a:stretch>
        </p:blipFill>
        <p:spPr>
          <a:xfrm>
            <a:off x="5191720" y="5733217"/>
            <a:ext cx="2175272" cy="866537"/>
          </a:xfrm>
          <a:prstGeom prst="rect">
            <a:avLst/>
          </a:prstGeom>
        </p:spPr>
      </p:pic>
      <p:sp>
        <p:nvSpPr>
          <p:cNvPr id="10" name="Text 5"/>
          <p:cNvSpPr/>
          <p:nvPr/>
        </p:nvSpPr>
        <p:spPr>
          <a:xfrm>
            <a:off x="758309" y="6983254"/>
            <a:ext cx="7627382" cy="346710"/>
          </a:xfrm>
          <a:prstGeom prst="rect">
            <a:avLst/>
          </a:prstGeom>
          <a:noFill/>
          <a:ln/>
        </p:spPr>
        <p:txBody>
          <a:bodyPr wrap="none" lIns="0" tIns="0" rIns="0" bIns="0" rtlCol="0" anchor="t"/>
          <a:lstStyle/>
          <a:p>
            <a:pPr marL="0" indent="0" algn="l">
              <a:lnSpc>
                <a:spcPts val="2700"/>
              </a:lnSpc>
              <a:buNone/>
            </a:pP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58309" y="1750457"/>
            <a:ext cx="2236232" cy="407075"/>
          </a:xfrm>
          <a:prstGeom prst="roundRect">
            <a:avLst>
              <a:gd name="adj" fmla="val 17883"/>
            </a:avLst>
          </a:prstGeom>
          <a:solidFill>
            <a:srgbClr val="F9D2D6"/>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206" y="1867376"/>
            <a:ext cx="173236" cy="173236"/>
          </a:xfrm>
          <a:prstGeom prst="rect">
            <a:avLst/>
          </a:prstGeom>
        </p:spPr>
      </p:pic>
      <p:sp>
        <p:nvSpPr>
          <p:cNvPr id="4" name="Text 1"/>
          <p:cNvSpPr/>
          <p:nvPr/>
        </p:nvSpPr>
        <p:spPr>
          <a:xfrm>
            <a:off x="1148001" y="1815346"/>
            <a:ext cx="1716643" cy="277297"/>
          </a:xfrm>
          <a:prstGeom prst="rect">
            <a:avLst/>
          </a:prstGeom>
          <a:noFill/>
          <a:ln/>
        </p:spPr>
        <p:txBody>
          <a:bodyPr wrap="none" lIns="0" tIns="0" rIns="0" bIns="0" rtlCol="0" anchor="t"/>
          <a:lstStyle/>
          <a:p>
            <a:pPr marL="0" indent="0" algn="l">
              <a:lnSpc>
                <a:spcPts val="2150"/>
              </a:lnSpc>
              <a:buNone/>
            </a:pPr>
            <a:r>
              <a:rPr lang="en-US" sz="1350" dirty="0">
                <a:solidFill>
                  <a:srgbClr val="3B3535"/>
                </a:solidFill>
                <a:latin typeface="Sora Light" pitchFamily="34" charset="0"/>
                <a:ea typeface="Sora Light" pitchFamily="34" charset="-122"/>
                <a:cs typeface="Sora Light" pitchFamily="34" charset="-120"/>
              </a:rPr>
              <a:t>TRAINING AGENDA</a:t>
            </a:r>
            <a:endParaRPr lang="en-US" sz="1350" dirty="0"/>
          </a:p>
        </p:txBody>
      </p:sp>
      <p:sp>
        <p:nvSpPr>
          <p:cNvPr id="5" name="Text 2"/>
          <p:cNvSpPr/>
          <p:nvPr/>
        </p:nvSpPr>
        <p:spPr>
          <a:xfrm>
            <a:off x="758309" y="2244090"/>
            <a:ext cx="5754291" cy="712708"/>
          </a:xfrm>
          <a:prstGeom prst="rect">
            <a:avLst/>
          </a:prstGeom>
          <a:noFill/>
          <a:ln/>
        </p:spPr>
        <p:txBody>
          <a:bodyPr wrap="none" lIns="0" tIns="0" rIns="0" bIns="0" rtlCol="0" anchor="t"/>
          <a:lstStyle/>
          <a:p>
            <a:pPr marL="0" indent="0" algn="l">
              <a:lnSpc>
                <a:spcPts val="5600"/>
              </a:lnSpc>
              <a:buNone/>
            </a:pPr>
            <a:r>
              <a:rPr lang="en-US" sz="4450" dirty="0">
                <a:solidFill>
                  <a:srgbClr val="1F1E1E"/>
                </a:solidFill>
                <a:latin typeface="Sora Semi Bold" pitchFamily="34" charset="0"/>
                <a:ea typeface="Sora Semi Bold" pitchFamily="34" charset="-122"/>
                <a:cs typeface="Sora Semi Bold" pitchFamily="34" charset="-120"/>
              </a:rPr>
              <a:t>What We Will Cover</a:t>
            </a:r>
            <a:endParaRPr lang="en-US" sz="4450" dirty="0"/>
          </a:p>
        </p:txBody>
      </p:sp>
      <p:sp>
        <p:nvSpPr>
          <p:cNvPr id="6" name="Shape 3"/>
          <p:cNvSpPr/>
          <p:nvPr/>
        </p:nvSpPr>
        <p:spPr>
          <a:xfrm>
            <a:off x="758309" y="3281720"/>
            <a:ext cx="3115985" cy="3197423"/>
          </a:xfrm>
          <a:prstGeom prst="roundRect">
            <a:avLst>
              <a:gd name="adj" fmla="val 2920"/>
            </a:avLst>
          </a:prstGeom>
          <a:solidFill>
            <a:srgbClr val="F9D2D6"/>
          </a:solidFill>
          <a:ln w="7620">
            <a:solidFill>
              <a:srgbClr val="DFB8BC"/>
            </a:solidFill>
            <a:prstDash val="solid"/>
          </a:ln>
        </p:spPr>
      </p:sp>
      <p:sp>
        <p:nvSpPr>
          <p:cNvPr id="7" name="Shape 4"/>
          <p:cNvSpPr/>
          <p:nvPr/>
        </p:nvSpPr>
        <p:spPr>
          <a:xfrm>
            <a:off x="982504" y="3505914"/>
            <a:ext cx="649962" cy="649962"/>
          </a:xfrm>
          <a:prstGeom prst="roundRect">
            <a:avLst>
              <a:gd name="adj" fmla="val 14067108"/>
            </a:avLst>
          </a:prstGeom>
          <a:solidFill>
            <a:srgbClr val="DA1B2E"/>
          </a:solidFill>
          <a:ln/>
        </p:spPr>
      </p:sp>
      <p:pic>
        <p:nvPicPr>
          <p:cNvPr id="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1217" y="3684627"/>
            <a:ext cx="292418" cy="292418"/>
          </a:xfrm>
          <a:prstGeom prst="rect">
            <a:avLst/>
          </a:prstGeom>
        </p:spPr>
      </p:pic>
      <p:sp>
        <p:nvSpPr>
          <p:cNvPr id="9" name="Text 5"/>
          <p:cNvSpPr/>
          <p:nvPr/>
        </p:nvSpPr>
        <p:spPr>
          <a:xfrm>
            <a:off x="982504" y="4372451"/>
            <a:ext cx="2667595" cy="712470"/>
          </a:xfrm>
          <a:prstGeom prst="rect">
            <a:avLst/>
          </a:prstGeom>
          <a:noFill/>
          <a:ln/>
        </p:spPr>
        <p:txBody>
          <a:bodyPr wrap="squar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What is this Report?</a:t>
            </a:r>
            <a:endParaRPr lang="en-US" sz="2200" dirty="0"/>
          </a:p>
        </p:txBody>
      </p:sp>
      <p:sp>
        <p:nvSpPr>
          <p:cNvPr id="10" name="Text 6"/>
          <p:cNvSpPr/>
          <p:nvPr/>
        </p:nvSpPr>
        <p:spPr>
          <a:xfrm>
            <a:off x="982504" y="5214818"/>
            <a:ext cx="2667595" cy="104013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Understanding the regulatory requirements and purpose</a:t>
            </a:r>
            <a:endParaRPr lang="en-US" sz="1700" dirty="0"/>
          </a:p>
        </p:txBody>
      </p:sp>
      <p:sp>
        <p:nvSpPr>
          <p:cNvPr id="11" name="Shape 7"/>
          <p:cNvSpPr/>
          <p:nvPr/>
        </p:nvSpPr>
        <p:spPr>
          <a:xfrm>
            <a:off x="4090868" y="3281720"/>
            <a:ext cx="3115985" cy="3197423"/>
          </a:xfrm>
          <a:prstGeom prst="roundRect">
            <a:avLst>
              <a:gd name="adj" fmla="val 2920"/>
            </a:avLst>
          </a:prstGeom>
          <a:solidFill>
            <a:srgbClr val="F9D2D6"/>
          </a:solidFill>
          <a:ln w="7620">
            <a:solidFill>
              <a:srgbClr val="DFB8BC"/>
            </a:solidFill>
            <a:prstDash val="solid"/>
          </a:ln>
        </p:spPr>
      </p:sp>
      <p:sp>
        <p:nvSpPr>
          <p:cNvPr id="12" name="Shape 8"/>
          <p:cNvSpPr/>
          <p:nvPr/>
        </p:nvSpPr>
        <p:spPr>
          <a:xfrm>
            <a:off x="4315063" y="3505914"/>
            <a:ext cx="649962" cy="649962"/>
          </a:xfrm>
          <a:prstGeom prst="roundRect">
            <a:avLst>
              <a:gd name="adj" fmla="val 14067108"/>
            </a:avLst>
          </a:prstGeom>
          <a:solidFill>
            <a:srgbClr val="DA1B2E"/>
          </a:solidFill>
          <a:ln/>
        </p:spPr>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93776" y="3684627"/>
            <a:ext cx="292418" cy="292418"/>
          </a:xfrm>
          <a:prstGeom prst="rect">
            <a:avLst/>
          </a:prstGeom>
        </p:spPr>
      </p:pic>
      <p:sp>
        <p:nvSpPr>
          <p:cNvPr id="14" name="Text 9"/>
          <p:cNvSpPr/>
          <p:nvPr/>
        </p:nvSpPr>
        <p:spPr>
          <a:xfrm>
            <a:off x="4315063" y="4372451"/>
            <a:ext cx="2667595" cy="712470"/>
          </a:xfrm>
          <a:prstGeom prst="rect">
            <a:avLst/>
          </a:prstGeom>
          <a:noFill/>
          <a:ln/>
        </p:spPr>
        <p:txBody>
          <a:bodyPr wrap="squar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How to Gain Access</a:t>
            </a:r>
            <a:endParaRPr lang="en-US" sz="2200" dirty="0"/>
          </a:p>
        </p:txBody>
      </p:sp>
      <p:sp>
        <p:nvSpPr>
          <p:cNvPr id="15" name="Text 10"/>
          <p:cNvSpPr/>
          <p:nvPr/>
        </p:nvSpPr>
        <p:spPr>
          <a:xfrm>
            <a:off x="4315063" y="5214818"/>
            <a:ext cx="2667595"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Registering and logging into the DFPI portal</a:t>
            </a:r>
            <a:endParaRPr lang="en-US" sz="1700" dirty="0"/>
          </a:p>
        </p:txBody>
      </p:sp>
      <p:sp>
        <p:nvSpPr>
          <p:cNvPr id="16" name="Shape 11"/>
          <p:cNvSpPr/>
          <p:nvPr/>
        </p:nvSpPr>
        <p:spPr>
          <a:xfrm>
            <a:off x="7423428" y="3281720"/>
            <a:ext cx="3115985" cy="3197423"/>
          </a:xfrm>
          <a:prstGeom prst="roundRect">
            <a:avLst>
              <a:gd name="adj" fmla="val 2920"/>
            </a:avLst>
          </a:prstGeom>
          <a:solidFill>
            <a:srgbClr val="F9D2D6"/>
          </a:solidFill>
          <a:ln w="7620">
            <a:solidFill>
              <a:srgbClr val="DFB8BC"/>
            </a:solidFill>
            <a:prstDash val="solid"/>
          </a:ln>
        </p:spPr>
      </p:sp>
      <p:sp>
        <p:nvSpPr>
          <p:cNvPr id="17" name="Shape 12"/>
          <p:cNvSpPr/>
          <p:nvPr/>
        </p:nvSpPr>
        <p:spPr>
          <a:xfrm>
            <a:off x="7647623" y="3505914"/>
            <a:ext cx="649962" cy="649962"/>
          </a:xfrm>
          <a:prstGeom prst="roundRect">
            <a:avLst>
              <a:gd name="adj" fmla="val 14067108"/>
            </a:avLst>
          </a:prstGeom>
          <a:solidFill>
            <a:srgbClr val="DA1B2E"/>
          </a:solidFill>
          <a:ln/>
        </p:spPr>
      </p:sp>
      <p:pic>
        <p:nvPicPr>
          <p:cNvPr id="18"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26335" y="3684627"/>
            <a:ext cx="292418" cy="292418"/>
          </a:xfrm>
          <a:prstGeom prst="rect">
            <a:avLst/>
          </a:prstGeom>
        </p:spPr>
      </p:pic>
      <p:sp>
        <p:nvSpPr>
          <p:cNvPr id="19" name="Text 13"/>
          <p:cNvSpPr/>
          <p:nvPr/>
        </p:nvSpPr>
        <p:spPr>
          <a:xfrm>
            <a:off x="7647623" y="4372451"/>
            <a:ext cx="2667595" cy="712470"/>
          </a:xfrm>
          <a:prstGeom prst="rect">
            <a:avLst/>
          </a:prstGeom>
          <a:noFill/>
          <a:ln/>
        </p:spPr>
        <p:txBody>
          <a:bodyPr wrap="squar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How to Complete It</a:t>
            </a:r>
            <a:endParaRPr lang="en-US" sz="2200" dirty="0"/>
          </a:p>
        </p:txBody>
      </p:sp>
      <p:sp>
        <p:nvSpPr>
          <p:cNvPr id="20" name="Text 14"/>
          <p:cNvSpPr/>
          <p:nvPr/>
        </p:nvSpPr>
        <p:spPr>
          <a:xfrm>
            <a:off x="7647623" y="5214818"/>
            <a:ext cx="2667595"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Step-by-step guidance through each section</a:t>
            </a:r>
            <a:endParaRPr lang="en-US" sz="1700" dirty="0"/>
          </a:p>
        </p:txBody>
      </p:sp>
      <p:sp>
        <p:nvSpPr>
          <p:cNvPr id="21" name="Shape 15"/>
          <p:cNvSpPr/>
          <p:nvPr/>
        </p:nvSpPr>
        <p:spPr>
          <a:xfrm>
            <a:off x="10755987" y="3281720"/>
            <a:ext cx="3116104" cy="3197423"/>
          </a:xfrm>
          <a:prstGeom prst="roundRect">
            <a:avLst>
              <a:gd name="adj" fmla="val 2920"/>
            </a:avLst>
          </a:prstGeom>
          <a:solidFill>
            <a:srgbClr val="F9D2D6"/>
          </a:solidFill>
          <a:ln w="7620">
            <a:solidFill>
              <a:srgbClr val="DFB8BC"/>
            </a:solidFill>
            <a:prstDash val="solid"/>
          </a:ln>
        </p:spPr>
      </p:sp>
      <p:sp>
        <p:nvSpPr>
          <p:cNvPr id="22" name="Shape 16"/>
          <p:cNvSpPr/>
          <p:nvPr/>
        </p:nvSpPr>
        <p:spPr>
          <a:xfrm>
            <a:off x="10980182" y="3505914"/>
            <a:ext cx="649962" cy="649962"/>
          </a:xfrm>
          <a:prstGeom prst="roundRect">
            <a:avLst>
              <a:gd name="adj" fmla="val 14067108"/>
            </a:avLst>
          </a:prstGeom>
          <a:solidFill>
            <a:srgbClr val="DA1B2E"/>
          </a:solidFill>
          <a:ln/>
        </p:spPr>
      </p:sp>
      <p:pic>
        <p:nvPicPr>
          <p:cNvPr id="23"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58895" y="3684627"/>
            <a:ext cx="292418" cy="292418"/>
          </a:xfrm>
          <a:prstGeom prst="rect">
            <a:avLst/>
          </a:prstGeom>
        </p:spPr>
      </p:pic>
      <p:sp>
        <p:nvSpPr>
          <p:cNvPr id="24" name="Text 17"/>
          <p:cNvSpPr/>
          <p:nvPr/>
        </p:nvSpPr>
        <p:spPr>
          <a:xfrm>
            <a:off x="10980182" y="4372451"/>
            <a:ext cx="2667714" cy="356235"/>
          </a:xfrm>
          <a:prstGeom prst="rect">
            <a:avLst/>
          </a:prstGeom>
          <a:noFill/>
          <a:ln/>
        </p:spPr>
        <p:txBody>
          <a:bodyPr wrap="non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Servicer Support</a:t>
            </a:r>
            <a:endParaRPr lang="en-US" sz="2200" dirty="0"/>
          </a:p>
        </p:txBody>
      </p:sp>
      <p:sp>
        <p:nvSpPr>
          <p:cNvPr id="25" name="Text 18"/>
          <p:cNvSpPr/>
          <p:nvPr/>
        </p:nvSpPr>
        <p:spPr>
          <a:xfrm>
            <a:off x="10980182" y="4858583"/>
            <a:ext cx="2667714" cy="69342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Leveraging your servicer for assistance</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779502"/>
            <a:ext cx="5938361" cy="534591"/>
          </a:xfrm>
          <a:prstGeom prst="rect">
            <a:avLst/>
          </a:prstGeom>
          <a:noFill/>
          <a:ln/>
        </p:spPr>
        <p:txBody>
          <a:bodyPr wrap="none" lIns="0" tIns="0" rIns="0" bIns="0" rtlCol="0" anchor="t"/>
          <a:lstStyle/>
          <a:p>
            <a:pPr marL="0" indent="0" algn="l">
              <a:lnSpc>
                <a:spcPts val="4200"/>
              </a:lnSpc>
              <a:buNone/>
            </a:pPr>
            <a:r>
              <a:rPr lang="en-US" sz="3350" dirty="0">
                <a:solidFill>
                  <a:srgbClr val="1F1E1E"/>
                </a:solidFill>
                <a:latin typeface="Sora Semi Bold" pitchFamily="34" charset="0"/>
                <a:ea typeface="Sora Semi Bold" pitchFamily="34" charset="-122"/>
                <a:cs typeface="Sora Semi Bold" pitchFamily="34" charset="-120"/>
              </a:rPr>
              <a:t>What is the Annual Report?</a:t>
            </a:r>
            <a:endParaRPr lang="en-US" sz="3350" dirty="0"/>
          </a:p>
        </p:txBody>
      </p:sp>
      <p:pic>
        <p:nvPicPr>
          <p:cNvPr id="3" name="Image 0" descr="preencoded.png"/>
          <p:cNvPicPr>
            <a:picLocks noChangeAspect="1"/>
          </p:cNvPicPr>
          <p:nvPr/>
        </p:nvPicPr>
        <p:blipFill>
          <a:blip r:embed="rId3"/>
          <a:stretch>
            <a:fillRect/>
          </a:stretch>
        </p:blipFill>
        <p:spPr>
          <a:xfrm>
            <a:off x="758309" y="2208609"/>
            <a:ext cx="6288762" cy="4192429"/>
          </a:xfrm>
          <a:prstGeom prst="rect">
            <a:avLst/>
          </a:prstGeom>
        </p:spPr>
      </p:pic>
      <p:sp>
        <p:nvSpPr>
          <p:cNvPr id="4" name="Text 1"/>
          <p:cNvSpPr/>
          <p:nvPr/>
        </p:nvSpPr>
        <p:spPr>
          <a:xfrm>
            <a:off x="758309" y="6538079"/>
            <a:ext cx="8385096" cy="227528"/>
          </a:xfrm>
          <a:prstGeom prst="rect">
            <a:avLst/>
          </a:prstGeom>
          <a:noFill/>
          <a:ln/>
        </p:spPr>
        <p:txBody>
          <a:bodyPr wrap="none" lIns="0" tIns="0" rIns="0" bIns="0" rtlCol="0" anchor="t"/>
          <a:lstStyle/>
          <a:p>
            <a:pPr marL="0" indent="0" algn="l">
              <a:lnSpc>
                <a:spcPts val="1750"/>
              </a:lnSpc>
              <a:buNone/>
            </a:pPr>
            <a:endParaRPr lang="en-US" sz="1250" dirty="0"/>
          </a:p>
        </p:txBody>
      </p:sp>
      <p:sp>
        <p:nvSpPr>
          <p:cNvPr id="5" name="Shape 2"/>
          <p:cNvSpPr/>
          <p:nvPr/>
        </p:nvSpPr>
        <p:spPr>
          <a:xfrm>
            <a:off x="9547503" y="1633895"/>
            <a:ext cx="4332089" cy="1669732"/>
          </a:xfrm>
          <a:prstGeom prst="roundRect">
            <a:avLst>
              <a:gd name="adj" fmla="val 6572"/>
            </a:avLst>
          </a:prstGeom>
          <a:solidFill>
            <a:srgbClr val="FFFFFF"/>
          </a:solidFill>
          <a:ln w="22860">
            <a:solidFill>
              <a:srgbClr val="DFB8BC"/>
            </a:solidFill>
            <a:prstDash val="solid"/>
          </a:ln>
        </p:spPr>
      </p:sp>
      <p:sp>
        <p:nvSpPr>
          <p:cNvPr id="6" name="Shape 3"/>
          <p:cNvSpPr/>
          <p:nvPr/>
        </p:nvSpPr>
        <p:spPr>
          <a:xfrm>
            <a:off x="9524643" y="1633895"/>
            <a:ext cx="91440" cy="1669732"/>
          </a:xfrm>
          <a:prstGeom prst="roundRect">
            <a:avLst>
              <a:gd name="adj" fmla="val 74638"/>
            </a:avLst>
          </a:prstGeom>
          <a:solidFill>
            <a:srgbClr val="DA1B2E"/>
          </a:solidFill>
          <a:ln/>
        </p:spPr>
      </p:sp>
      <p:sp>
        <p:nvSpPr>
          <p:cNvPr id="7" name="Text 4"/>
          <p:cNvSpPr/>
          <p:nvPr/>
        </p:nvSpPr>
        <p:spPr>
          <a:xfrm>
            <a:off x="9801344" y="1819156"/>
            <a:ext cx="2220397" cy="267295"/>
          </a:xfrm>
          <a:prstGeom prst="rect">
            <a:avLst/>
          </a:prstGeom>
          <a:noFill/>
          <a:ln/>
        </p:spPr>
        <p:txBody>
          <a:bodyPr wrap="none" lIns="0" tIns="0" rIns="0" bIns="0" rtlCol="0" anchor="t"/>
          <a:lstStyle/>
          <a:p>
            <a:pPr marL="0" indent="0" algn="l">
              <a:lnSpc>
                <a:spcPts val="2100"/>
              </a:lnSpc>
              <a:buNone/>
            </a:pPr>
            <a:r>
              <a:rPr lang="en-US" sz="1650" dirty="0">
                <a:solidFill>
                  <a:srgbClr val="3B3535"/>
                </a:solidFill>
                <a:latin typeface="Sora Semi Bold" pitchFamily="34" charset="0"/>
                <a:ea typeface="Sora Semi Bold" pitchFamily="34" charset="-122"/>
                <a:cs typeface="Sora Semi Bold" pitchFamily="34" charset="-120"/>
              </a:rPr>
              <a:t>Regulatory Mandate</a:t>
            </a:r>
            <a:endParaRPr lang="en-US" sz="1650" dirty="0"/>
          </a:p>
        </p:txBody>
      </p:sp>
      <p:sp>
        <p:nvSpPr>
          <p:cNvPr id="8" name="Text 5"/>
          <p:cNvSpPr/>
          <p:nvPr/>
        </p:nvSpPr>
        <p:spPr>
          <a:xfrm>
            <a:off x="9801344" y="2208252"/>
            <a:ext cx="3892987" cy="910114"/>
          </a:xfrm>
          <a:prstGeom prst="rect">
            <a:avLst/>
          </a:prstGeom>
          <a:noFill/>
          <a:ln/>
        </p:spPr>
        <p:txBody>
          <a:bodyPr wrap="square" lIns="0" tIns="0" rIns="0" bIns="0" rtlCol="0" anchor="t"/>
          <a:lstStyle/>
          <a:p>
            <a:pPr marL="0" indent="0" algn="l">
              <a:lnSpc>
                <a:spcPts val="1750"/>
              </a:lnSpc>
              <a:buNone/>
            </a:pPr>
            <a:r>
              <a:rPr lang="en-US" sz="1250" dirty="0">
                <a:solidFill>
                  <a:srgbClr val="3B3535"/>
                </a:solidFill>
                <a:latin typeface="Sora Light" pitchFamily="34" charset="0"/>
                <a:ea typeface="Sora Light" pitchFamily="34" charset="-122"/>
                <a:cs typeface="Sora Light" pitchFamily="34" charset="-120"/>
              </a:rPr>
              <a:t>Required by the California Department of Financial Protection and Innovation (DFPI) as part of the registration regulation for education lenders.</a:t>
            </a:r>
            <a:endParaRPr lang="en-US" sz="1250" dirty="0"/>
          </a:p>
        </p:txBody>
      </p:sp>
      <p:sp>
        <p:nvSpPr>
          <p:cNvPr id="9" name="Shape 6"/>
          <p:cNvSpPr/>
          <p:nvPr/>
        </p:nvSpPr>
        <p:spPr>
          <a:xfrm>
            <a:off x="9547503" y="3425428"/>
            <a:ext cx="4332089" cy="1214676"/>
          </a:xfrm>
          <a:prstGeom prst="roundRect">
            <a:avLst>
              <a:gd name="adj" fmla="val 9034"/>
            </a:avLst>
          </a:prstGeom>
          <a:solidFill>
            <a:srgbClr val="FFFFFF"/>
          </a:solidFill>
          <a:ln w="22860">
            <a:solidFill>
              <a:srgbClr val="DFB8BC"/>
            </a:solidFill>
            <a:prstDash val="solid"/>
          </a:ln>
        </p:spPr>
      </p:sp>
      <p:sp>
        <p:nvSpPr>
          <p:cNvPr id="10" name="Shape 7"/>
          <p:cNvSpPr/>
          <p:nvPr/>
        </p:nvSpPr>
        <p:spPr>
          <a:xfrm>
            <a:off x="9524643" y="3425428"/>
            <a:ext cx="91440" cy="1214676"/>
          </a:xfrm>
          <a:prstGeom prst="roundRect">
            <a:avLst>
              <a:gd name="adj" fmla="val 74638"/>
            </a:avLst>
          </a:prstGeom>
          <a:solidFill>
            <a:srgbClr val="DA1B2E"/>
          </a:solidFill>
          <a:ln/>
        </p:spPr>
      </p:sp>
      <p:sp>
        <p:nvSpPr>
          <p:cNvPr id="11" name="Text 8"/>
          <p:cNvSpPr/>
          <p:nvPr/>
        </p:nvSpPr>
        <p:spPr>
          <a:xfrm>
            <a:off x="9801344" y="3610689"/>
            <a:ext cx="2138005" cy="267295"/>
          </a:xfrm>
          <a:prstGeom prst="rect">
            <a:avLst/>
          </a:prstGeom>
          <a:noFill/>
          <a:ln/>
        </p:spPr>
        <p:txBody>
          <a:bodyPr wrap="none" lIns="0" tIns="0" rIns="0" bIns="0" rtlCol="0" anchor="t"/>
          <a:lstStyle/>
          <a:p>
            <a:pPr marL="0" indent="0" algn="l">
              <a:lnSpc>
                <a:spcPts val="2100"/>
              </a:lnSpc>
              <a:buNone/>
            </a:pPr>
            <a:r>
              <a:rPr lang="en-US" sz="1650" dirty="0">
                <a:solidFill>
                  <a:srgbClr val="3B3535"/>
                </a:solidFill>
                <a:latin typeface="Sora Semi Bold" pitchFamily="34" charset="0"/>
                <a:ea typeface="Sora Semi Bold" pitchFamily="34" charset="-122"/>
                <a:cs typeface="Sora Semi Bold" pitchFamily="34" charset="-120"/>
              </a:rPr>
              <a:t>Legal Framework</a:t>
            </a:r>
            <a:endParaRPr lang="en-US" sz="1650" dirty="0"/>
          </a:p>
        </p:txBody>
      </p:sp>
      <p:sp>
        <p:nvSpPr>
          <p:cNvPr id="12" name="Text 9"/>
          <p:cNvSpPr/>
          <p:nvPr/>
        </p:nvSpPr>
        <p:spPr>
          <a:xfrm>
            <a:off x="9801344" y="3999786"/>
            <a:ext cx="3892987" cy="455057"/>
          </a:xfrm>
          <a:prstGeom prst="rect">
            <a:avLst/>
          </a:prstGeom>
          <a:noFill/>
          <a:ln/>
        </p:spPr>
        <p:txBody>
          <a:bodyPr wrap="square" lIns="0" tIns="0" rIns="0" bIns="0" rtlCol="0" anchor="t"/>
          <a:lstStyle/>
          <a:p>
            <a:pPr marL="0" indent="0" algn="l">
              <a:lnSpc>
                <a:spcPts val="1750"/>
              </a:lnSpc>
              <a:buNone/>
            </a:pPr>
            <a:r>
              <a:rPr lang="en-US" sz="1250" dirty="0">
                <a:solidFill>
                  <a:srgbClr val="3B3535"/>
                </a:solidFill>
                <a:latin typeface="Sora Light" pitchFamily="34" charset="0"/>
                <a:ea typeface="Sora Light" pitchFamily="34" charset="-122"/>
                <a:cs typeface="Sora Light" pitchFamily="34" charset="-120"/>
              </a:rPr>
              <a:t>Governed by </a:t>
            </a:r>
            <a:r>
              <a:rPr lang="en-US" sz="1250" u="sng" dirty="0">
                <a:solidFill>
                  <a:srgbClr val="DA1B2E"/>
                </a:solidFill>
                <a:latin typeface="Sora Light" pitchFamily="34" charset="0"/>
                <a:ea typeface="Sora Light" pitchFamily="34" charset="-122"/>
                <a:cs typeface="Sora Light" pitchFamily="34" charset="-120"/>
                <a:hlinkClick r:id="rId4">
                  <a:extLst>
                    <a:ext uri="{A12FA001-AC4F-418D-AE19-62706E023703}">
                      <ahyp:hlinkClr xmlns:ahyp="http://schemas.microsoft.com/office/drawing/2018/hyperlinkcolor" val="tx"/>
                    </a:ext>
                  </a:extLst>
                </a:hlinkClick>
              </a:rPr>
              <a:t>California Code of Regulations, title 10, sections 1041-1045</a:t>
            </a:r>
            <a:endParaRPr lang="en-US" sz="1250" dirty="0"/>
          </a:p>
        </p:txBody>
      </p:sp>
      <p:sp>
        <p:nvSpPr>
          <p:cNvPr id="13" name="Shape 10"/>
          <p:cNvSpPr/>
          <p:nvPr/>
        </p:nvSpPr>
        <p:spPr>
          <a:xfrm>
            <a:off x="9547503" y="4761905"/>
            <a:ext cx="4332089" cy="1214676"/>
          </a:xfrm>
          <a:prstGeom prst="roundRect">
            <a:avLst>
              <a:gd name="adj" fmla="val 9034"/>
            </a:avLst>
          </a:prstGeom>
          <a:solidFill>
            <a:srgbClr val="FFFFFF"/>
          </a:solidFill>
          <a:ln w="22860">
            <a:solidFill>
              <a:srgbClr val="DFB8BC"/>
            </a:solidFill>
            <a:prstDash val="solid"/>
          </a:ln>
        </p:spPr>
      </p:sp>
      <p:sp>
        <p:nvSpPr>
          <p:cNvPr id="14" name="Shape 11"/>
          <p:cNvSpPr/>
          <p:nvPr/>
        </p:nvSpPr>
        <p:spPr>
          <a:xfrm>
            <a:off x="9524643" y="4761905"/>
            <a:ext cx="91440" cy="1214676"/>
          </a:xfrm>
          <a:prstGeom prst="roundRect">
            <a:avLst>
              <a:gd name="adj" fmla="val 74638"/>
            </a:avLst>
          </a:prstGeom>
          <a:solidFill>
            <a:srgbClr val="DA1B2E"/>
          </a:solidFill>
          <a:ln/>
        </p:spPr>
      </p:sp>
      <p:sp>
        <p:nvSpPr>
          <p:cNvPr id="15" name="Text 12"/>
          <p:cNvSpPr/>
          <p:nvPr/>
        </p:nvSpPr>
        <p:spPr>
          <a:xfrm>
            <a:off x="9801344" y="4947166"/>
            <a:ext cx="2138005" cy="267295"/>
          </a:xfrm>
          <a:prstGeom prst="rect">
            <a:avLst/>
          </a:prstGeom>
          <a:noFill/>
          <a:ln/>
        </p:spPr>
        <p:txBody>
          <a:bodyPr wrap="none" lIns="0" tIns="0" rIns="0" bIns="0" rtlCol="0" anchor="t"/>
          <a:lstStyle/>
          <a:p>
            <a:pPr marL="0" indent="0" algn="l">
              <a:lnSpc>
                <a:spcPts val="2100"/>
              </a:lnSpc>
              <a:buNone/>
            </a:pPr>
            <a:r>
              <a:rPr lang="en-US" sz="1650" dirty="0">
                <a:solidFill>
                  <a:srgbClr val="3B3535"/>
                </a:solidFill>
                <a:latin typeface="Sora Semi Bold" pitchFamily="34" charset="0"/>
                <a:ea typeface="Sora Semi Bold" pitchFamily="34" charset="-122"/>
                <a:cs typeface="Sora Semi Bold" pitchFamily="34" charset="-120"/>
              </a:rPr>
              <a:t>Due Date</a:t>
            </a:r>
            <a:endParaRPr lang="en-US" sz="1650" dirty="0"/>
          </a:p>
        </p:txBody>
      </p:sp>
      <p:sp>
        <p:nvSpPr>
          <p:cNvPr id="16" name="Text 13"/>
          <p:cNvSpPr/>
          <p:nvPr/>
        </p:nvSpPr>
        <p:spPr>
          <a:xfrm>
            <a:off x="9801344" y="5336262"/>
            <a:ext cx="3892987" cy="455057"/>
          </a:xfrm>
          <a:prstGeom prst="rect">
            <a:avLst/>
          </a:prstGeom>
          <a:noFill/>
          <a:ln/>
        </p:spPr>
        <p:txBody>
          <a:bodyPr wrap="square" lIns="0" tIns="0" rIns="0" bIns="0" rtlCol="0" anchor="t"/>
          <a:lstStyle/>
          <a:p>
            <a:pPr marL="0" indent="0" algn="l">
              <a:lnSpc>
                <a:spcPts val="1750"/>
              </a:lnSpc>
              <a:buNone/>
            </a:pPr>
            <a:r>
              <a:rPr lang="en-US" sz="1250" b="1" dirty="0">
                <a:solidFill>
                  <a:srgbClr val="3B3535"/>
                </a:solidFill>
                <a:latin typeface="Sora Light" pitchFamily="34" charset="0"/>
                <a:ea typeface="Sora Light" pitchFamily="34" charset="-122"/>
                <a:cs typeface="Sora Light" pitchFamily="34" charset="-120"/>
              </a:rPr>
              <a:t>March 16, 2026</a:t>
            </a:r>
            <a:r>
              <a:rPr lang="en-US" sz="1250" dirty="0">
                <a:solidFill>
                  <a:srgbClr val="3B3535"/>
                </a:solidFill>
                <a:latin typeface="Sora Light" pitchFamily="34" charset="0"/>
                <a:ea typeface="Sora Light" pitchFamily="34" charset="-122"/>
                <a:cs typeface="Sora Light" pitchFamily="34" charset="-120"/>
              </a:rPr>
              <a:t> (extended from March 15 due to Sunday)</a:t>
            </a:r>
            <a:endParaRPr lang="en-US" sz="1250" dirty="0"/>
          </a:p>
        </p:txBody>
      </p:sp>
      <p:sp>
        <p:nvSpPr>
          <p:cNvPr id="17" name="Shape 14"/>
          <p:cNvSpPr/>
          <p:nvPr/>
        </p:nvSpPr>
        <p:spPr>
          <a:xfrm>
            <a:off x="9547503" y="6098381"/>
            <a:ext cx="4332089" cy="1214676"/>
          </a:xfrm>
          <a:prstGeom prst="roundRect">
            <a:avLst>
              <a:gd name="adj" fmla="val 9034"/>
            </a:avLst>
          </a:prstGeom>
          <a:solidFill>
            <a:srgbClr val="FFFFFF"/>
          </a:solidFill>
          <a:ln w="22860">
            <a:solidFill>
              <a:srgbClr val="DFB8BC"/>
            </a:solidFill>
            <a:prstDash val="solid"/>
          </a:ln>
        </p:spPr>
      </p:sp>
      <p:sp>
        <p:nvSpPr>
          <p:cNvPr id="18" name="Shape 15"/>
          <p:cNvSpPr/>
          <p:nvPr/>
        </p:nvSpPr>
        <p:spPr>
          <a:xfrm>
            <a:off x="9524643" y="6098381"/>
            <a:ext cx="91440" cy="1214676"/>
          </a:xfrm>
          <a:prstGeom prst="roundRect">
            <a:avLst>
              <a:gd name="adj" fmla="val 74638"/>
            </a:avLst>
          </a:prstGeom>
          <a:solidFill>
            <a:srgbClr val="DA1B2E"/>
          </a:solidFill>
          <a:ln/>
        </p:spPr>
      </p:sp>
      <p:sp>
        <p:nvSpPr>
          <p:cNvPr id="19" name="Text 16"/>
          <p:cNvSpPr/>
          <p:nvPr/>
        </p:nvSpPr>
        <p:spPr>
          <a:xfrm>
            <a:off x="9801344" y="6283643"/>
            <a:ext cx="2325886" cy="267295"/>
          </a:xfrm>
          <a:prstGeom prst="rect">
            <a:avLst/>
          </a:prstGeom>
          <a:noFill/>
          <a:ln/>
        </p:spPr>
        <p:txBody>
          <a:bodyPr wrap="none" lIns="0" tIns="0" rIns="0" bIns="0" rtlCol="0" anchor="t"/>
          <a:lstStyle/>
          <a:p>
            <a:pPr marL="0" indent="0" algn="l">
              <a:lnSpc>
                <a:spcPts val="2100"/>
              </a:lnSpc>
              <a:buNone/>
            </a:pPr>
            <a:r>
              <a:rPr lang="en-US" sz="1650" dirty="0">
                <a:solidFill>
                  <a:srgbClr val="3B3535"/>
                </a:solidFill>
                <a:latin typeface="Sora Semi Bold" pitchFamily="34" charset="0"/>
                <a:ea typeface="Sora Semi Bold" pitchFamily="34" charset="-122"/>
                <a:cs typeface="Sora Semi Bold" pitchFamily="34" charset="-120"/>
              </a:rPr>
              <a:t>School Authorization</a:t>
            </a:r>
            <a:endParaRPr lang="en-US" sz="1650" dirty="0"/>
          </a:p>
        </p:txBody>
      </p:sp>
      <p:sp>
        <p:nvSpPr>
          <p:cNvPr id="20" name="Text 17"/>
          <p:cNvSpPr/>
          <p:nvPr/>
        </p:nvSpPr>
        <p:spPr>
          <a:xfrm>
            <a:off x="9801344" y="6672739"/>
            <a:ext cx="3892987" cy="455057"/>
          </a:xfrm>
          <a:prstGeom prst="rect">
            <a:avLst/>
          </a:prstGeom>
          <a:noFill/>
          <a:ln/>
        </p:spPr>
        <p:txBody>
          <a:bodyPr wrap="square" lIns="0" tIns="0" rIns="0" bIns="0" rtlCol="0" anchor="t"/>
          <a:lstStyle/>
          <a:p>
            <a:pPr marL="0" indent="0" algn="l">
              <a:lnSpc>
                <a:spcPts val="1750"/>
              </a:lnSpc>
              <a:buNone/>
            </a:pPr>
            <a:r>
              <a:rPr lang="en-US" sz="1250" dirty="0">
                <a:solidFill>
                  <a:srgbClr val="3B3535"/>
                </a:solidFill>
                <a:latin typeface="Sora Light" pitchFamily="34" charset="0"/>
                <a:ea typeface="Sora Light" pitchFamily="34" charset="-122"/>
                <a:cs typeface="Sora Light" pitchFamily="34" charset="-120"/>
              </a:rPr>
              <a:t>Must be completed and signed by an authorized officer of your institution</a:t>
            </a:r>
            <a:endParaRPr lang="en-US" sz="1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8309" y="797004"/>
            <a:ext cx="5383292" cy="605671"/>
          </a:xfrm>
          <a:prstGeom prst="rect">
            <a:avLst/>
          </a:prstGeom>
          <a:noFill/>
          <a:ln/>
        </p:spPr>
        <p:txBody>
          <a:bodyPr wrap="none" lIns="0" tIns="0" rIns="0" bIns="0" rtlCol="0" anchor="t"/>
          <a:lstStyle/>
          <a:p>
            <a:pPr marL="0" indent="0" algn="l">
              <a:lnSpc>
                <a:spcPts val="4750"/>
              </a:lnSpc>
              <a:buNone/>
            </a:pPr>
            <a:r>
              <a:rPr lang="en-US" sz="3800" dirty="0">
                <a:solidFill>
                  <a:srgbClr val="1F1E1E"/>
                </a:solidFill>
                <a:latin typeface="Sora Semi Bold" pitchFamily="34" charset="0"/>
                <a:ea typeface="Sora Semi Bold" pitchFamily="34" charset="-122"/>
                <a:cs typeface="Sora Semi Bold" pitchFamily="34" charset="-120"/>
              </a:rPr>
              <a:t>To Access the Report:</a:t>
            </a:r>
            <a:endParaRPr lang="en-US" sz="3800" dirty="0"/>
          </a:p>
        </p:txBody>
      </p:sp>
      <p:pic>
        <p:nvPicPr>
          <p:cNvPr id="3" name="Image 0" descr="preencoded.png"/>
          <p:cNvPicPr>
            <a:picLocks noChangeAspect="1"/>
          </p:cNvPicPr>
          <p:nvPr/>
        </p:nvPicPr>
        <p:blipFill>
          <a:blip r:embed="rId3"/>
          <a:stretch>
            <a:fillRect/>
          </a:stretch>
        </p:blipFill>
        <p:spPr>
          <a:xfrm>
            <a:off x="1833324" y="1715691"/>
            <a:ext cx="2090618" cy="1292066"/>
          </a:xfrm>
          <a:prstGeom prst="rect">
            <a:avLst/>
          </a:prstGeom>
        </p:spPr>
      </p:pic>
      <p:sp>
        <p:nvSpPr>
          <p:cNvPr id="4" name="Text 1"/>
          <p:cNvSpPr/>
          <p:nvPr/>
        </p:nvSpPr>
        <p:spPr>
          <a:xfrm>
            <a:off x="1525191" y="3203377"/>
            <a:ext cx="2707005" cy="302776"/>
          </a:xfrm>
          <a:prstGeom prst="rect">
            <a:avLst/>
          </a:prstGeom>
          <a:noFill/>
          <a:ln/>
        </p:spPr>
        <p:txBody>
          <a:bodyPr wrap="none" lIns="0" tIns="0" rIns="0" bIns="0" rtlCol="0" anchor="t"/>
          <a:lstStyle/>
          <a:p>
            <a:pPr marL="0" indent="0" algn="ctr">
              <a:lnSpc>
                <a:spcPts val="2350"/>
              </a:lnSpc>
              <a:buNone/>
            </a:pPr>
            <a:r>
              <a:rPr lang="en-US" sz="1900" dirty="0">
                <a:solidFill>
                  <a:srgbClr val="3B3535"/>
                </a:solidFill>
                <a:latin typeface="Sora Semi Bold" pitchFamily="34" charset="0"/>
                <a:ea typeface="Sora Semi Bold" pitchFamily="34" charset="-122"/>
                <a:cs typeface="Sora Semi Bold" pitchFamily="34" charset="-120"/>
              </a:rPr>
              <a:t>1. Log in to DFPI Portal</a:t>
            </a:r>
            <a:endParaRPr lang="en-US" sz="1900" dirty="0"/>
          </a:p>
        </p:txBody>
      </p:sp>
      <p:sp>
        <p:nvSpPr>
          <p:cNvPr id="5" name="Text 2"/>
          <p:cNvSpPr/>
          <p:nvPr/>
        </p:nvSpPr>
        <p:spPr>
          <a:xfrm>
            <a:off x="758309" y="3599974"/>
            <a:ext cx="4240768" cy="817602"/>
          </a:xfrm>
          <a:prstGeom prst="rect">
            <a:avLst/>
          </a:prstGeom>
          <a:noFill/>
          <a:ln/>
        </p:spPr>
        <p:txBody>
          <a:bodyPr wrap="square" lIns="0" tIns="0" rIns="0" bIns="0" rtlCol="0" anchor="t"/>
          <a:lstStyle/>
          <a:p>
            <a:pPr marL="0" indent="0" algn="ctr">
              <a:lnSpc>
                <a:spcPts val="2100"/>
              </a:lnSpc>
              <a:buNone/>
            </a:pPr>
            <a:r>
              <a:rPr lang="en-US" sz="1450" dirty="0">
                <a:solidFill>
                  <a:srgbClr val="3B3535"/>
                </a:solidFill>
                <a:latin typeface="Sora Light" pitchFamily="34" charset="0"/>
                <a:ea typeface="Sora Light" pitchFamily="34" charset="-122"/>
                <a:cs typeface="Sora Light" pitchFamily="34" charset="-120"/>
              </a:rPr>
              <a:t>Access the </a:t>
            </a:r>
            <a:r>
              <a:rPr lang="en-US" sz="1450" b="1" dirty="0">
                <a:solidFill>
                  <a:srgbClr val="3B3535"/>
                </a:solidFill>
                <a:latin typeface="Sora Light" pitchFamily="34" charset="0"/>
                <a:ea typeface="Sora Light" pitchFamily="34" charset="-122"/>
                <a:cs typeface="Sora Light" pitchFamily="34" charset="-120"/>
              </a:rPr>
              <a:t>DFPI Self Service Portal</a:t>
            </a:r>
            <a:r>
              <a:rPr lang="en-US" sz="1450" dirty="0">
                <a:solidFill>
                  <a:srgbClr val="3B3535"/>
                </a:solidFill>
                <a:latin typeface="Sora Light" pitchFamily="34" charset="0"/>
                <a:ea typeface="Sora Light" pitchFamily="34" charset="-122"/>
                <a:cs typeface="Sora Light" pitchFamily="34" charset="-120"/>
              </a:rPr>
              <a:t> with your credentials. No account yet? Continue to step 2.</a:t>
            </a:r>
            <a:endParaRPr lang="en-US" sz="1450" dirty="0"/>
          </a:p>
        </p:txBody>
      </p:sp>
      <p:pic>
        <p:nvPicPr>
          <p:cNvPr id="6" name="Image 1" descr="preencoded.png"/>
          <p:cNvPicPr>
            <a:picLocks noChangeAspect="1"/>
          </p:cNvPicPr>
          <p:nvPr/>
        </p:nvPicPr>
        <p:blipFill>
          <a:blip r:embed="rId4"/>
          <a:stretch>
            <a:fillRect/>
          </a:stretch>
        </p:blipFill>
        <p:spPr>
          <a:xfrm>
            <a:off x="6269712" y="1715691"/>
            <a:ext cx="2090738" cy="1292066"/>
          </a:xfrm>
          <a:prstGeom prst="rect">
            <a:avLst/>
          </a:prstGeom>
        </p:spPr>
      </p:pic>
      <p:sp>
        <p:nvSpPr>
          <p:cNvPr id="7" name="Text 3"/>
          <p:cNvSpPr/>
          <p:nvPr/>
        </p:nvSpPr>
        <p:spPr>
          <a:xfrm>
            <a:off x="6103501" y="3203377"/>
            <a:ext cx="2423160" cy="302776"/>
          </a:xfrm>
          <a:prstGeom prst="rect">
            <a:avLst/>
          </a:prstGeom>
          <a:noFill/>
          <a:ln/>
        </p:spPr>
        <p:txBody>
          <a:bodyPr wrap="none" lIns="0" tIns="0" rIns="0" bIns="0" rtlCol="0" anchor="t"/>
          <a:lstStyle/>
          <a:p>
            <a:pPr marL="0" indent="0" algn="ctr">
              <a:lnSpc>
                <a:spcPts val="2350"/>
              </a:lnSpc>
              <a:buNone/>
            </a:pPr>
            <a:r>
              <a:rPr lang="en-US" sz="1900" dirty="0">
                <a:solidFill>
                  <a:srgbClr val="3B3535"/>
                </a:solidFill>
                <a:latin typeface="Sora Semi Bold" pitchFamily="34" charset="0"/>
                <a:ea typeface="Sora Semi Bold" pitchFamily="34" charset="-122"/>
                <a:cs typeface="Sora Semi Bold" pitchFamily="34" charset="-120"/>
              </a:rPr>
              <a:t>2. Register</a:t>
            </a:r>
            <a:endParaRPr lang="en-US" sz="1900" dirty="0"/>
          </a:p>
        </p:txBody>
      </p:sp>
      <p:sp>
        <p:nvSpPr>
          <p:cNvPr id="8" name="Text 4"/>
          <p:cNvSpPr/>
          <p:nvPr/>
        </p:nvSpPr>
        <p:spPr>
          <a:xfrm>
            <a:off x="5194697" y="3599974"/>
            <a:ext cx="4240887" cy="545068"/>
          </a:xfrm>
          <a:prstGeom prst="rect">
            <a:avLst/>
          </a:prstGeom>
          <a:noFill/>
          <a:ln/>
        </p:spPr>
        <p:txBody>
          <a:bodyPr wrap="square" lIns="0" tIns="0" rIns="0" bIns="0" rtlCol="0" anchor="t"/>
          <a:lstStyle/>
          <a:p>
            <a:pPr marL="0" indent="0" algn="ctr">
              <a:lnSpc>
                <a:spcPts val="2100"/>
              </a:lnSpc>
              <a:buNone/>
            </a:pPr>
            <a:r>
              <a:rPr lang="en-US" sz="1450" dirty="0">
                <a:solidFill>
                  <a:srgbClr val="3B3535"/>
                </a:solidFill>
                <a:latin typeface="Sora Light" pitchFamily="34" charset="0"/>
                <a:ea typeface="Sora Light" pitchFamily="34" charset="-122"/>
                <a:cs typeface="Sora Light" pitchFamily="34" charset="-120"/>
              </a:rPr>
              <a:t>Click the </a:t>
            </a:r>
            <a:r>
              <a:rPr lang="en-US" sz="1450" u="sng" dirty="0">
                <a:solidFill>
                  <a:srgbClr val="DA1B2E"/>
                </a:solidFill>
                <a:latin typeface="Sora Light" pitchFamily="34" charset="0"/>
                <a:ea typeface="Sora Light" pitchFamily="34" charset="-122"/>
                <a:cs typeface="Sora Light" pitchFamily="34" charset="-120"/>
                <a:hlinkClick r:id="rId5">
                  <a:extLst>
                    <a:ext uri="{A12FA001-AC4F-418D-AE19-62706E023703}">
                      <ahyp:hlinkClr xmlns:ahyp="http://schemas.microsoft.com/office/drawing/2018/hyperlinkcolor" val="tx"/>
                    </a:ext>
                  </a:extLst>
                </a:hlinkClick>
              </a:rPr>
              <a:t>registration link</a:t>
            </a:r>
            <a:r>
              <a:rPr lang="en-US" sz="1450" dirty="0">
                <a:solidFill>
                  <a:srgbClr val="3B3535"/>
                </a:solidFill>
                <a:latin typeface="Sora Light" pitchFamily="34" charset="0"/>
                <a:ea typeface="Sora Light" pitchFamily="34" charset="-122"/>
                <a:cs typeface="Sora Light" pitchFamily="34" charset="-120"/>
              </a:rPr>
              <a:t> and complete all required fields accurately.</a:t>
            </a:r>
            <a:endParaRPr lang="en-US" sz="1450" dirty="0"/>
          </a:p>
        </p:txBody>
      </p:sp>
      <p:pic>
        <p:nvPicPr>
          <p:cNvPr id="9" name="Image 2" descr="preencoded.png"/>
          <p:cNvPicPr>
            <a:picLocks noChangeAspect="1"/>
          </p:cNvPicPr>
          <p:nvPr/>
        </p:nvPicPr>
        <p:blipFill>
          <a:blip r:embed="rId6"/>
          <a:stretch>
            <a:fillRect/>
          </a:stretch>
        </p:blipFill>
        <p:spPr>
          <a:xfrm>
            <a:off x="10706219" y="1715691"/>
            <a:ext cx="2090738" cy="1292066"/>
          </a:xfrm>
          <a:prstGeom prst="rect">
            <a:avLst/>
          </a:prstGeom>
        </p:spPr>
      </p:pic>
      <p:sp>
        <p:nvSpPr>
          <p:cNvPr id="10" name="Text 5"/>
          <p:cNvSpPr/>
          <p:nvPr/>
        </p:nvSpPr>
        <p:spPr>
          <a:xfrm>
            <a:off x="10288786" y="3203377"/>
            <a:ext cx="2925723" cy="302776"/>
          </a:xfrm>
          <a:prstGeom prst="rect">
            <a:avLst/>
          </a:prstGeom>
          <a:noFill/>
          <a:ln/>
        </p:spPr>
        <p:txBody>
          <a:bodyPr wrap="none" lIns="0" tIns="0" rIns="0" bIns="0" rtlCol="0" anchor="t"/>
          <a:lstStyle/>
          <a:p>
            <a:pPr marL="0" indent="0" algn="ctr">
              <a:lnSpc>
                <a:spcPts val="2350"/>
              </a:lnSpc>
              <a:buNone/>
            </a:pPr>
            <a:r>
              <a:rPr lang="en-US" sz="1900" dirty="0">
                <a:solidFill>
                  <a:srgbClr val="3B3535"/>
                </a:solidFill>
                <a:latin typeface="Sora Semi Bold" pitchFamily="34" charset="0"/>
                <a:ea typeface="Sora Semi Bold" pitchFamily="34" charset="-122"/>
                <a:cs typeface="Sora Semi Bold" pitchFamily="34" charset="-120"/>
              </a:rPr>
              <a:t>3. Answer Key Question</a:t>
            </a:r>
            <a:endParaRPr lang="en-US" sz="1900" dirty="0"/>
          </a:p>
        </p:txBody>
      </p:sp>
      <p:sp>
        <p:nvSpPr>
          <p:cNvPr id="11" name="Text 6"/>
          <p:cNvSpPr/>
          <p:nvPr/>
        </p:nvSpPr>
        <p:spPr>
          <a:xfrm>
            <a:off x="9631204" y="3599974"/>
            <a:ext cx="4240887" cy="817602"/>
          </a:xfrm>
          <a:prstGeom prst="rect">
            <a:avLst/>
          </a:prstGeom>
          <a:noFill/>
          <a:ln/>
        </p:spPr>
        <p:txBody>
          <a:bodyPr wrap="square" lIns="0" tIns="0" rIns="0" bIns="0" rtlCol="0" anchor="t"/>
          <a:lstStyle/>
          <a:p>
            <a:pPr marL="0" indent="0" algn="ctr">
              <a:lnSpc>
                <a:spcPts val="2100"/>
              </a:lnSpc>
              <a:buNone/>
            </a:pPr>
            <a:r>
              <a:rPr lang="en-US" sz="1450" dirty="0">
                <a:solidFill>
                  <a:srgbClr val="3B3535"/>
                </a:solidFill>
                <a:latin typeface="Sora Light" pitchFamily="34" charset="0"/>
                <a:ea typeface="Sora Light" pitchFamily="34" charset="-122"/>
                <a:cs typeface="Sora Light" pitchFamily="34" charset="-120"/>
              </a:rPr>
              <a:t>When asked </a:t>
            </a:r>
            <a:r>
              <a:rPr lang="en-US" sz="1450" b="1" dirty="0">
                <a:solidFill>
                  <a:srgbClr val="3B3535"/>
                </a:solidFill>
                <a:latin typeface="Sora Light" pitchFamily="34" charset="0"/>
                <a:ea typeface="Sora Light" pitchFamily="34" charset="-122"/>
                <a:cs typeface="Sora Light" pitchFamily="34" charset="-120"/>
              </a:rPr>
              <a:t>"Are you currently registered as a Covered Person with the CA DFPI?"</a:t>
            </a:r>
            <a:r>
              <a:rPr lang="en-US" sz="1450" dirty="0">
                <a:solidFill>
                  <a:srgbClr val="3B3535"/>
                </a:solidFill>
                <a:latin typeface="Sora Light" pitchFamily="34" charset="0"/>
                <a:ea typeface="Sora Light" pitchFamily="34" charset="-122"/>
                <a:cs typeface="Sora Light" pitchFamily="34" charset="-120"/>
              </a:rPr>
              <a:t>, select </a:t>
            </a:r>
            <a:r>
              <a:rPr lang="en-US" sz="1450" b="1" dirty="0">
                <a:solidFill>
                  <a:srgbClr val="3B3535"/>
                </a:solidFill>
                <a:latin typeface="Sora Light" pitchFamily="34" charset="0"/>
                <a:ea typeface="Sora Light" pitchFamily="34" charset="-122"/>
                <a:cs typeface="Sora Light" pitchFamily="34" charset="-120"/>
              </a:rPr>
              <a:t>"Yes"</a:t>
            </a:r>
            <a:r>
              <a:rPr lang="en-US" sz="1450" dirty="0">
                <a:solidFill>
                  <a:srgbClr val="3B3535"/>
                </a:solidFill>
                <a:latin typeface="Sora Light" pitchFamily="34" charset="0"/>
                <a:ea typeface="Sora Light" pitchFamily="34" charset="-122"/>
                <a:cs typeface="Sora Light" pitchFamily="34" charset="-120"/>
              </a:rPr>
              <a:t> and click </a:t>
            </a:r>
            <a:r>
              <a:rPr lang="en-US" sz="1450" b="1" dirty="0">
                <a:solidFill>
                  <a:srgbClr val="3B3535"/>
                </a:solidFill>
                <a:latin typeface="Sora Light" pitchFamily="34" charset="0"/>
                <a:ea typeface="Sora Light" pitchFamily="34" charset="-122"/>
                <a:cs typeface="Sora Light" pitchFamily="34" charset="-120"/>
              </a:rPr>
              <a:t>"Submit Registration."</a:t>
            </a:r>
            <a:endParaRPr lang="en-US" sz="1450" dirty="0"/>
          </a:p>
        </p:txBody>
      </p:sp>
      <p:pic>
        <p:nvPicPr>
          <p:cNvPr id="12" name="Image 3" descr="preencoded.png"/>
          <p:cNvPicPr>
            <a:picLocks noChangeAspect="1"/>
          </p:cNvPicPr>
          <p:nvPr/>
        </p:nvPicPr>
        <p:blipFill>
          <a:blip r:embed="rId7"/>
          <a:stretch>
            <a:fillRect/>
          </a:stretch>
        </p:blipFill>
        <p:spPr>
          <a:xfrm>
            <a:off x="4051459" y="4730591"/>
            <a:ext cx="2090738" cy="1292066"/>
          </a:xfrm>
          <a:prstGeom prst="rect">
            <a:avLst/>
          </a:prstGeom>
        </p:spPr>
      </p:pic>
      <p:sp>
        <p:nvSpPr>
          <p:cNvPr id="13" name="Text 7"/>
          <p:cNvSpPr/>
          <p:nvPr/>
        </p:nvSpPr>
        <p:spPr>
          <a:xfrm>
            <a:off x="3885248" y="6218277"/>
            <a:ext cx="2423160" cy="302776"/>
          </a:xfrm>
          <a:prstGeom prst="rect">
            <a:avLst/>
          </a:prstGeom>
          <a:noFill/>
          <a:ln/>
        </p:spPr>
        <p:txBody>
          <a:bodyPr wrap="none" lIns="0" tIns="0" rIns="0" bIns="0" rtlCol="0" anchor="t"/>
          <a:lstStyle/>
          <a:p>
            <a:pPr marL="0" indent="0" algn="ctr">
              <a:lnSpc>
                <a:spcPts val="2350"/>
              </a:lnSpc>
              <a:buNone/>
            </a:pPr>
            <a:r>
              <a:rPr lang="en-US" sz="1900" dirty="0">
                <a:solidFill>
                  <a:srgbClr val="3B3535"/>
                </a:solidFill>
                <a:latin typeface="Sora Semi Bold" pitchFamily="34" charset="0"/>
                <a:ea typeface="Sora Semi Bold" pitchFamily="34" charset="-122"/>
                <a:cs typeface="Sora Semi Bold" pitchFamily="34" charset="-120"/>
              </a:rPr>
              <a:t>4. Await Approval</a:t>
            </a:r>
            <a:endParaRPr lang="en-US" sz="1900" dirty="0"/>
          </a:p>
        </p:txBody>
      </p:sp>
      <p:sp>
        <p:nvSpPr>
          <p:cNvPr id="14" name="Text 8"/>
          <p:cNvSpPr/>
          <p:nvPr/>
        </p:nvSpPr>
        <p:spPr>
          <a:xfrm>
            <a:off x="2976443" y="6614874"/>
            <a:ext cx="4240887" cy="817602"/>
          </a:xfrm>
          <a:prstGeom prst="rect">
            <a:avLst/>
          </a:prstGeom>
          <a:noFill/>
          <a:ln/>
        </p:spPr>
        <p:txBody>
          <a:bodyPr wrap="square" lIns="0" tIns="0" rIns="0" bIns="0" rtlCol="0" anchor="t"/>
          <a:lstStyle/>
          <a:p>
            <a:pPr marL="0" indent="0" algn="ctr">
              <a:lnSpc>
                <a:spcPts val="2100"/>
              </a:lnSpc>
              <a:buNone/>
            </a:pPr>
            <a:r>
              <a:rPr lang="en-US" sz="1450" dirty="0">
                <a:solidFill>
                  <a:srgbClr val="3B3535"/>
                </a:solidFill>
                <a:latin typeface="Sora Light" pitchFamily="34" charset="0"/>
                <a:ea typeface="Sora Light" pitchFamily="34" charset="-122"/>
                <a:cs typeface="Sora Light" pitchFamily="34" charset="-120"/>
              </a:rPr>
              <a:t>DFPI's NCP program staff will review your request within </a:t>
            </a:r>
            <a:r>
              <a:rPr lang="en-US" sz="1450" b="1" dirty="0">
                <a:solidFill>
                  <a:srgbClr val="3B3535"/>
                </a:solidFill>
                <a:latin typeface="Sora Light" pitchFamily="34" charset="0"/>
                <a:ea typeface="Sora Light" pitchFamily="34" charset="-122"/>
                <a:cs typeface="Sora Light" pitchFamily="34" charset="-120"/>
              </a:rPr>
              <a:t>5 business days</a:t>
            </a:r>
            <a:r>
              <a:rPr lang="en-US" sz="1450" dirty="0">
                <a:solidFill>
                  <a:srgbClr val="3B3535"/>
                </a:solidFill>
                <a:latin typeface="Sora Light" pitchFamily="34" charset="0"/>
                <a:ea typeface="Sora Light" pitchFamily="34" charset="-122"/>
                <a:cs typeface="Sora Light" pitchFamily="34" charset="-120"/>
              </a:rPr>
              <a:t>. Look for a </a:t>
            </a:r>
            <a:r>
              <a:rPr lang="en-US" sz="1450" b="1" dirty="0">
                <a:solidFill>
                  <a:srgbClr val="3B3535"/>
                </a:solidFill>
                <a:latin typeface="Sora Light" pitchFamily="34" charset="0"/>
                <a:ea typeface="Sora Light" pitchFamily="34" charset="-122"/>
                <a:cs typeface="Sora Light" pitchFamily="34" charset="-120"/>
              </a:rPr>
              <a:t>"Sign Up Confirmation"</a:t>
            </a:r>
            <a:r>
              <a:rPr lang="en-US" sz="1450" dirty="0">
                <a:solidFill>
                  <a:srgbClr val="3B3535"/>
                </a:solidFill>
                <a:latin typeface="Sora Light" pitchFamily="34" charset="0"/>
                <a:ea typeface="Sora Light" pitchFamily="34" charset="-122"/>
                <a:cs typeface="Sora Light" pitchFamily="34" charset="-120"/>
              </a:rPr>
              <a:t> message.</a:t>
            </a:r>
            <a:endParaRPr lang="en-US" sz="1450" dirty="0"/>
          </a:p>
        </p:txBody>
      </p:sp>
      <p:pic>
        <p:nvPicPr>
          <p:cNvPr id="15" name="Image 4" descr="preencoded.png"/>
          <p:cNvPicPr>
            <a:picLocks noChangeAspect="1"/>
          </p:cNvPicPr>
          <p:nvPr/>
        </p:nvPicPr>
        <p:blipFill>
          <a:blip r:embed="rId8"/>
          <a:stretch>
            <a:fillRect/>
          </a:stretch>
        </p:blipFill>
        <p:spPr>
          <a:xfrm>
            <a:off x="8487966" y="4730591"/>
            <a:ext cx="2090738" cy="1292066"/>
          </a:xfrm>
          <a:prstGeom prst="rect">
            <a:avLst/>
          </a:prstGeom>
        </p:spPr>
      </p:pic>
      <p:sp>
        <p:nvSpPr>
          <p:cNvPr id="16" name="Text 9"/>
          <p:cNvSpPr/>
          <p:nvPr/>
        </p:nvSpPr>
        <p:spPr>
          <a:xfrm>
            <a:off x="8321754" y="6218277"/>
            <a:ext cx="2423160" cy="302776"/>
          </a:xfrm>
          <a:prstGeom prst="rect">
            <a:avLst/>
          </a:prstGeom>
          <a:noFill/>
          <a:ln/>
        </p:spPr>
        <p:txBody>
          <a:bodyPr wrap="none" lIns="0" tIns="0" rIns="0" bIns="0" rtlCol="0" anchor="t"/>
          <a:lstStyle/>
          <a:p>
            <a:pPr marL="0" indent="0" algn="ctr">
              <a:lnSpc>
                <a:spcPts val="2350"/>
              </a:lnSpc>
              <a:buNone/>
            </a:pPr>
            <a:r>
              <a:rPr lang="en-US" sz="1900" dirty="0">
                <a:solidFill>
                  <a:srgbClr val="3B3535"/>
                </a:solidFill>
                <a:latin typeface="Sora Semi Bold" pitchFamily="34" charset="0"/>
                <a:ea typeface="Sora Semi Bold" pitchFamily="34" charset="-122"/>
                <a:cs typeface="Sora Semi Bold" pitchFamily="34" charset="-120"/>
              </a:rPr>
              <a:t>5. Find the Report</a:t>
            </a:r>
            <a:endParaRPr lang="en-US" sz="1900" dirty="0"/>
          </a:p>
        </p:txBody>
      </p:sp>
      <p:sp>
        <p:nvSpPr>
          <p:cNvPr id="17" name="Text 10"/>
          <p:cNvSpPr/>
          <p:nvPr/>
        </p:nvSpPr>
        <p:spPr>
          <a:xfrm>
            <a:off x="7412950" y="6614874"/>
            <a:ext cx="4240887" cy="817602"/>
          </a:xfrm>
          <a:prstGeom prst="rect">
            <a:avLst/>
          </a:prstGeom>
          <a:noFill/>
          <a:ln/>
        </p:spPr>
        <p:txBody>
          <a:bodyPr wrap="square" lIns="0" tIns="0" rIns="0" bIns="0" rtlCol="0" anchor="t"/>
          <a:lstStyle/>
          <a:p>
            <a:pPr marL="0" indent="0" algn="ctr">
              <a:lnSpc>
                <a:spcPts val="2100"/>
              </a:lnSpc>
              <a:buNone/>
            </a:pPr>
            <a:r>
              <a:rPr lang="en-US" sz="1450" dirty="0">
                <a:solidFill>
                  <a:srgbClr val="3B3535"/>
                </a:solidFill>
                <a:latin typeface="Sora Light" pitchFamily="34" charset="0"/>
                <a:ea typeface="Sora Light" pitchFamily="34" charset="-122"/>
                <a:cs typeface="Sora Light" pitchFamily="34" charset="-120"/>
              </a:rPr>
              <a:t>Once approved, navigate to </a:t>
            </a:r>
            <a:r>
              <a:rPr lang="en-US" sz="1450" b="1" dirty="0">
                <a:solidFill>
                  <a:srgbClr val="3B3535"/>
                </a:solidFill>
                <a:latin typeface="Sora Light" pitchFamily="34" charset="0"/>
                <a:ea typeface="Sora Light" pitchFamily="34" charset="-122"/>
                <a:cs typeface="Sora Light" pitchFamily="34" charset="-120"/>
              </a:rPr>
              <a:t>"Annual, Liability, &amp; Industry Survey Reporting"</a:t>
            </a:r>
            <a:r>
              <a:rPr lang="en-US" sz="1450" dirty="0">
                <a:solidFill>
                  <a:srgbClr val="3B3535"/>
                </a:solidFill>
                <a:latin typeface="Sora Light" pitchFamily="34" charset="0"/>
                <a:ea typeface="Sora Light" pitchFamily="34" charset="-122"/>
                <a:cs typeface="Sora Light" pitchFamily="34" charset="-120"/>
              </a:rPr>
              <a:t> in your portal dashboard.</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758309" y="613886"/>
            <a:ext cx="1081564" cy="369213"/>
          </a:xfrm>
          <a:prstGeom prst="roundRect">
            <a:avLst>
              <a:gd name="adj" fmla="val 17745"/>
            </a:avLst>
          </a:prstGeom>
          <a:noFill/>
          <a:ln w="7620">
            <a:solidFill>
              <a:srgbClr val="DA1B2E"/>
            </a:solidFill>
            <a:prstDash val="solid"/>
          </a:ln>
        </p:spPr>
      </p:sp>
      <p:sp>
        <p:nvSpPr>
          <p:cNvPr id="3" name="Text 1"/>
          <p:cNvSpPr/>
          <p:nvPr/>
        </p:nvSpPr>
        <p:spPr>
          <a:xfrm>
            <a:off x="882848" y="679966"/>
            <a:ext cx="832485" cy="237053"/>
          </a:xfrm>
          <a:prstGeom prst="rect">
            <a:avLst/>
          </a:prstGeom>
          <a:noFill/>
          <a:ln/>
        </p:spPr>
        <p:txBody>
          <a:bodyPr wrap="none" lIns="0" tIns="0" rIns="0" bIns="0" rtlCol="0" anchor="t"/>
          <a:lstStyle/>
          <a:p>
            <a:pPr marL="0" indent="0" algn="l">
              <a:lnSpc>
                <a:spcPts val="1850"/>
              </a:lnSpc>
              <a:buNone/>
            </a:pPr>
            <a:r>
              <a:rPr lang="en-US" sz="1200" dirty="0">
                <a:solidFill>
                  <a:srgbClr val="DA1B2E"/>
                </a:solidFill>
                <a:latin typeface="Sora Light" pitchFamily="34" charset="0"/>
                <a:ea typeface="Sora Light" pitchFamily="34" charset="-122"/>
                <a:cs typeface="Sora Light" pitchFamily="34" charset="-120"/>
              </a:rPr>
              <a:t>SECTION 1</a:t>
            </a:r>
            <a:endParaRPr lang="en-US" sz="1200" dirty="0"/>
          </a:p>
        </p:txBody>
      </p:sp>
      <p:sp>
        <p:nvSpPr>
          <p:cNvPr id="4" name="Text 2"/>
          <p:cNvSpPr/>
          <p:nvPr/>
        </p:nvSpPr>
        <p:spPr>
          <a:xfrm>
            <a:off x="758309" y="1053227"/>
            <a:ext cx="13113782" cy="1282779"/>
          </a:xfrm>
          <a:prstGeom prst="rect">
            <a:avLst/>
          </a:prstGeom>
          <a:noFill/>
          <a:ln/>
        </p:spPr>
        <p:txBody>
          <a:bodyPr wrap="square" lIns="0" tIns="0" rIns="0" bIns="0" rtlCol="0" anchor="t"/>
          <a:lstStyle/>
          <a:p>
            <a:pPr marL="0" indent="0" algn="l">
              <a:lnSpc>
                <a:spcPts val="5050"/>
              </a:lnSpc>
              <a:buNone/>
            </a:pPr>
            <a:r>
              <a:rPr lang="en-US" sz="4000" dirty="0">
                <a:solidFill>
                  <a:srgbClr val="1F1E1E"/>
                </a:solidFill>
                <a:latin typeface="Sora Semi Bold" pitchFamily="34" charset="0"/>
                <a:ea typeface="Sora Semi Bold" pitchFamily="34" charset="-122"/>
                <a:cs typeface="Sora Semi Bold" pitchFamily="34" charset="-120"/>
              </a:rPr>
              <a:t>Filling Out the Report: Section 1, Identifying Information</a:t>
            </a:r>
            <a:endParaRPr lang="en-US" sz="4000" dirty="0"/>
          </a:p>
        </p:txBody>
      </p:sp>
      <p:pic>
        <p:nvPicPr>
          <p:cNvPr id="5" name="Image 0" descr="preencoded.png"/>
          <p:cNvPicPr>
            <a:picLocks noChangeAspect="1"/>
          </p:cNvPicPr>
          <p:nvPr/>
        </p:nvPicPr>
        <p:blipFill>
          <a:blip r:embed="rId3"/>
          <a:stretch>
            <a:fillRect/>
          </a:stretch>
        </p:blipFill>
        <p:spPr>
          <a:xfrm>
            <a:off x="758309" y="3008352"/>
            <a:ext cx="7521535" cy="4198025"/>
          </a:xfrm>
          <a:prstGeom prst="rect">
            <a:avLst/>
          </a:prstGeom>
        </p:spPr>
      </p:pic>
      <p:sp>
        <p:nvSpPr>
          <p:cNvPr id="6" name="Text 3"/>
          <p:cNvSpPr/>
          <p:nvPr/>
        </p:nvSpPr>
        <p:spPr>
          <a:xfrm>
            <a:off x="9599057" y="2757011"/>
            <a:ext cx="4280535" cy="1185386"/>
          </a:xfrm>
          <a:prstGeom prst="rect">
            <a:avLst/>
          </a:prstGeom>
          <a:noFill/>
          <a:ln/>
        </p:spPr>
        <p:txBody>
          <a:bodyPr wrap="square" lIns="0" tIns="0" rIns="0" bIns="0" rtlCol="0" anchor="t"/>
          <a:lstStyle/>
          <a:p>
            <a:pPr marL="0" indent="0" algn="l">
              <a:lnSpc>
                <a:spcPts val="2300"/>
              </a:lnSpc>
              <a:buNone/>
            </a:pPr>
            <a:r>
              <a:rPr lang="en-US" sz="1500" dirty="0">
                <a:solidFill>
                  <a:srgbClr val="3B3535"/>
                </a:solidFill>
                <a:latin typeface="Sora Light" pitchFamily="34" charset="0"/>
                <a:ea typeface="Sora Light" pitchFamily="34" charset="-122"/>
                <a:cs typeface="Sora Light" pitchFamily="34" charset="-120"/>
              </a:rPr>
              <a:t>Section 1 captures your institution's core identifying and contact details. Ensure all information matches your official DFPI and NMLS records.</a:t>
            </a:r>
            <a:endParaRPr lang="en-US" sz="1500" dirty="0"/>
          </a:p>
        </p:txBody>
      </p:sp>
      <p:sp>
        <p:nvSpPr>
          <p:cNvPr id="7" name="Text 4"/>
          <p:cNvSpPr/>
          <p:nvPr/>
        </p:nvSpPr>
        <p:spPr>
          <a:xfrm>
            <a:off x="9599057" y="4100274"/>
            <a:ext cx="4280535" cy="3454003"/>
          </a:xfrm>
          <a:prstGeom prst="rect">
            <a:avLst/>
          </a:prstGeom>
          <a:noFill/>
          <a:ln/>
        </p:spPr>
        <p:txBody>
          <a:bodyPr wrap="square" lIns="0" tIns="0" rIns="0" bIns="0" rtlCol="0" anchor="t"/>
          <a:lstStyle/>
          <a:p>
            <a:pPr marL="342900" indent="-342900" algn="l">
              <a:lnSpc>
                <a:spcPts val="2300"/>
              </a:lnSpc>
              <a:buSzPct val="100000"/>
              <a:buChar char="•"/>
            </a:pPr>
            <a:r>
              <a:rPr lang="en-US" sz="1500" dirty="0">
                <a:solidFill>
                  <a:srgbClr val="3B3535"/>
                </a:solidFill>
                <a:latin typeface="Sora Light" pitchFamily="34" charset="0"/>
                <a:ea typeface="Sora Light" pitchFamily="34" charset="-122"/>
                <a:cs typeface="Sora Light" pitchFamily="34" charset="-120"/>
              </a:rPr>
              <a:t>Registrant's or Licensee's Identifying and Contact Information</a:t>
            </a:r>
            <a:endParaRPr lang="en-US" sz="1500" dirty="0"/>
          </a:p>
          <a:p>
            <a:pPr marL="342900" indent="-342900" algn="l">
              <a:lnSpc>
                <a:spcPts val="2300"/>
              </a:lnSpc>
              <a:buSzPct val="100000"/>
              <a:buChar char="•"/>
            </a:pPr>
            <a:r>
              <a:rPr lang="en-US" sz="1500" dirty="0">
                <a:solidFill>
                  <a:srgbClr val="3B3535"/>
                </a:solidFill>
                <a:latin typeface="Sora Light" pitchFamily="34" charset="0"/>
                <a:ea typeface="Sora Light" pitchFamily="34" charset="-122"/>
                <a:cs typeface="Sora Light" pitchFamily="34" charset="-120"/>
              </a:rPr>
              <a:t>DBA/Fictitious Business Name</a:t>
            </a:r>
            <a:endParaRPr lang="en-US" sz="1500" dirty="0"/>
          </a:p>
          <a:p>
            <a:pPr marL="342900" indent="-342900" algn="l">
              <a:lnSpc>
                <a:spcPts val="2300"/>
              </a:lnSpc>
              <a:buSzPct val="100000"/>
              <a:buChar char="•"/>
            </a:pPr>
            <a:r>
              <a:rPr lang="en-US" sz="1500" dirty="0">
                <a:solidFill>
                  <a:srgbClr val="3B3535"/>
                </a:solidFill>
                <a:latin typeface="Sora Light" pitchFamily="34" charset="0"/>
                <a:ea typeface="Sora Light" pitchFamily="34" charset="-122"/>
                <a:cs typeface="Sora Light" pitchFamily="34" charset="-120"/>
              </a:rPr>
              <a:t>Mailing Address</a:t>
            </a:r>
            <a:endParaRPr lang="en-US" sz="1500" dirty="0"/>
          </a:p>
          <a:p>
            <a:pPr marL="342900" indent="-342900" algn="l">
              <a:lnSpc>
                <a:spcPts val="2300"/>
              </a:lnSpc>
              <a:buSzPct val="100000"/>
              <a:buChar char="•"/>
            </a:pPr>
            <a:r>
              <a:rPr lang="en-US" sz="1500" dirty="0">
                <a:solidFill>
                  <a:srgbClr val="3B3535"/>
                </a:solidFill>
                <a:latin typeface="Sora Light" pitchFamily="34" charset="0"/>
                <a:ea typeface="Sora Light" pitchFamily="34" charset="-122"/>
                <a:cs typeface="Sora Light" pitchFamily="34" charset="-120"/>
              </a:rPr>
              <a:t>NMLS ID </a:t>
            </a:r>
            <a:r>
              <a:rPr lang="en-US" sz="1500" i="1" dirty="0">
                <a:solidFill>
                  <a:srgbClr val="3B3535"/>
                </a:solidFill>
                <a:latin typeface="Sora Light" pitchFamily="34" charset="0"/>
                <a:ea typeface="Sora Light" pitchFamily="34" charset="-122"/>
                <a:cs typeface="Sora Light" pitchFamily="34" charset="-120"/>
              </a:rPr>
              <a:t>(Found in NMLS)</a:t>
            </a:r>
            <a:endParaRPr lang="en-US" sz="1500" dirty="0"/>
          </a:p>
          <a:p>
            <a:pPr marL="342900" indent="-342900" algn="l">
              <a:lnSpc>
                <a:spcPts val="2300"/>
              </a:lnSpc>
              <a:buSzPct val="100000"/>
              <a:buChar char="•"/>
            </a:pPr>
            <a:r>
              <a:rPr lang="en-US" sz="1500" dirty="0">
                <a:solidFill>
                  <a:srgbClr val="3B3535"/>
                </a:solidFill>
                <a:latin typeface="Sora Light" pitchFamily="34" charset="0"/>
                <a:ea typeface="Sora Light" pitchFamily="34" charset="-122"/>
                <a:cs typeface="Sora Light" pitchFamily="34" charset="-120"/>
              </a:rPr>
              <a:t>Registration/License # </a:t>
            </a:r>
            <a:r>
              <a:rPr lang="en-US" sz="1500" i="1" dirty="0">
                <a:solidFill>
                  <a:srgbClr val="3B3535"/>
                </a:solidFill>
                <a:latin typeface="Sora Light" pitchFamily="34" charset="0"/>
                <a:ea typeface="Sora Light" pitchFamily="34" charset="-122"/>
                <a:cs typeface="Sora Light" pitchFamily="34" charset="-120"/>
              </a:rPr>
              <a:t>(Found in NMLS)</a:t>
            </a:r>
            <a:endParaRPr lang="en-US" sz="1500" dirty="0"/>
          </a:p>
          <a:p>
            <a:pPr marL="342900" indent="-342900" algn="l">
              <a:lnSpc>
                <a:spcPts val="2300"/>
              </a:lnSpc>
              <a:buSzPct val="100000"/>
              <a:buChar char="•"/>
            </a:pPr>
            <a:r>
              <a:rPr lang="en-US" sz="1500" dirty="0">
                <a:solidFill>
                  <a:srgbClr val="3B3535"/>
                </a:solidFill>
                <a:latin typeface="Sora Light" pitchFamily="34" charset="0"/>
                <a:ea typeface="Sora Light" pitchFamily="34" charset="-122"/>
                <a:cs typeface="Sora Light" pitchFamily="34" charset="-120"/>
              </a:rPr>
              <a:t>Designated E-mail filed with DFPI</a:t>
            </a:r>
            <a:endParaRPr lang="en-US" sz="1500" dirty="0"/>
          </a:p>
          <a:p>
            <a:pPr marL="342900" indent="-342900" algn="l">
              <a:lnSpc>
                <a:spcPts val="2300"/>
              </a:lnSpc>
              <a:buSzPct val="100000"/>
              <a:buChar char="•"/>
            </a:pPr>
            <a:r>
              <a:rPr lang="en-US" sz="1500" dirty="0">
                <a:solidFill>
                  <a:srgbClr val="3B3535"/>
                </a:solidFill>
                <a:latin typeface="Sora Light" pitchFamily="34" charset="0"/>
                <a:ea typeface="Sora Light" pitchFamily="34" charset="-122"/>
                <a:cs typeface="Sora Light" pitchFamily="34" charset="-120"/>
              </a:rPr>
              <a:t>Business Phone Number</a:t>
            </a:r>
            <a:endParaRPr lang="en-US" sz="1500" dirty="0"/>
          </a:p>
          <a:p>
            <a:pPr marL="342900" indent="-342900" algn="l">
              <a:lnSpc>
                <a:spcPts val="2300"/>
              </a:lnSpc>
              <a:buSzPct val="100000"/>
              <a:buChar char="•"/>
            </a:pPr>
            <a:r>
              <a:rPr lang="en-US" sz="1500" dirty="0">
                <a:solidFill>
                  <a:srgbClr val="3B3535"/>
                </a:solidFill>
                <a:latin typeface="Sora Light" pitchFamily="34" charset="0"/>
                <a:ea typeface="Sora Light" pitchFamily="34" charset="-122"/>
                <a:cs typeface="Sora Light" pitchFamily="34" charset="-120"/>
              </a:rPr>
              <a:t>Website Address</a:t>
            </a:r>
            <a:endParaRPr lang="en-US" sz="1500" dirty="0"/>
          </a:p>
          <a:p>
            <a:pPr marL="342900" indent="-342900" algn="l">
              <a:lnSpc>
                <a:spcPts val="2300"/>
              </a:lnSpc>
              <a:buSzPct val="100000"/>
              <a:buChar char="•"/>
            </a:pPr>
            <a:r>
              <a:rPr lang="en-US" sz="1500" dirty="0">
                <a:solidFill>
                  <a:srgbClr val="3B3535"/>
                </a:solidFill>
                <a:latin typeface="Sora Light" pitchFamily="34" charset="0"/>
                <a:ea typeface="Sora Light" pitchFamily="34" charset="-122"/>
                <a:cs typeface="Sora Light" pitchFamily="34" charset="-120"/>
              </a:rPr>
              <a:t>Name of Designated Contact Person</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758309" y="1308140"/>
            <a:ext cx="1233964" cy="422315"/>
          </a:xfrm>
          <a:prstGeom prst="roundRect">
            <a:avLst>
              <a:gd name="adj" fmla="val 17238"/>
            </a:avLst>
          </a:prstGeom>
          <a:noFill/>
          <a:ln w="7620">
            <a:solidFill>
              <a:srgbClr val="DA1B2E"/>
            </a:solidFill>
            <a:prstDash val="solid"/>
          </a:ln>
        </p:spPr>
      </p:sp>
      <p:sp>
        <p:nvSpPr>
          <p:cNvPr id="3" name="Text 1"/>
          <p:cNvSpPr/>
          <p:nvPr/>
        </p:nvSpPr>
        <p:spPr>
          <a:xfrm>
            <a:off x="895826" y="1380649"/>
            <a:ext cx="958929" cy="277297"/>
          </a:xfrm>
          <a:prstGeom prst="rect">
            <a:avLst/>
          </a:prstGeom>
          <a:noFill/>
          <a:ln/>
        </p:spPr>
        <p:txBody>
          <a:bodyPr wrap="none" lIns="0" tIns="0" rIns="0" bIns="0" rtlCol="0" anchor="t"/>
          <a:lstStyle/>
          <a:p>
            <a:pPr marL="0" indent="0" algn="l">
              <a:lnSpc>
                <a:spcPts val="2150"/>
              </a:lnSpc>
              <a:buNone/>
            </a:pPr>
            <a:r>
              <a:rPr lang="en-US" sz="1350" dirty="0">
                <a:solidFill>
                  <a:srgbClr val="DA1B2E"/>
                </a:solidFill>
                <a:latin typeface="Sora Light" pitchFamily="34" charset="0"/>
                <a:ea typeface="Sora Light" pitchFamily="34" charset="-122"/>
                <a:cs typeface="Sora Light" pitchFamily="34" charset="-120"/>
              </a:rPr>
              <a:t>SECTION 2</a:t>
            </a:r>
            <a:endParaRPr lang="en-US" sz="1350" dirty="0"/>
          </a:p>
        </p:txBody>
      </p:sp>
      <p:sp>
        <p:nvSpPr>
          <p:cNvPr id="4" name="Text 2"/>
          <p:cNvSpPr/>
          <p:nvPr/>
        </p:nvSpPr>
        <p:spPr>
          <a:xfrm>
            <a:off x="758309" y="1817013"/>
            <a:ext cx="10895767" cy="712708"/>
          </a:xfrm>
          <a:prstGeom prst="rect">
            <a:avLst/>
          </a:prstGeom>
          <a:noFill/>
          <a:ln/>
        </p:spPr>
        <p:txBody>
          <a:bodyPr wrap="none" lIns="0" tIns="0" rIns="0" bIns="0" rtlCol="0" anchor="t"/>
          <a:lstStyle/>
          <a:p>
            <a:pPr marL="0" indent="0" algn="l">
              <a:lnSpc>
                <a:spcPts val="5600"/>
              </a:lnSpc>
              <a:buNone/>
            </a:pPr>
            <a:r>
              <a:rPr lang="en-US" sz="4450" dirty="0">
                <a:solidFill>
                  <a:srgbClr val="1F1E1E"/>
                </a:solidFill>
                <a:latin typeface="Sora Semi Bold" pitchFamily="34" charset="0"/>
                <a:ea typeface="Sora Semi Bold" pitchFamily="34" charset="-122"/>
                <a:cs typeface="Sora Semi Bold" pitchFamily="34" charset="-120"/>
              </a:rPr>
              <a:t>Filling Out the Report: Financing Data</a:t>
            </a:r>
            <a:endParaRPr lang="en-US" sz="4450" dirty="0"/>
          </a:p>
        </p:txBody>
      </p:sp>
      <p:sp>
        <p:nvSpPr>
          <p:cNvPr id="5" name="Shape 3"/>
          <p:cNvSpPr/>
          <p:nvPr/>
        </p:nvSpPr>
        <p:spPr>
          <a:xfrm>
            <a:off x="758309" y="2854643"/>
            <a:ext cx="3115985" cy="4066699"/>
          </a:xfrm>
          <a:prstGeom prst="roundRect">
            <a:avLst>
              <a:gd name="adj" fmla="val 2920"/>
            </a:avLst>
          </a:prstGeom>
          <a:solidFill>
            <a:srgbClr val="FFFFFF"/>
          </a:solidFill>
          <a:ln w="30480">
            <a:solidFill>
              <a:srgbClr val="DFB8BC"/>
            </a:solidFill>
            <a:prstDash val="solid"/>
          </a:ln>
        </p:spPr>
      </p:sp>
      <p:sp>
        <p:nvSpPr>
          <p:cNvPr id="6" name="Shape 4"/>
          <p:cNvSpPr/>
          <p:nvPr/>
        </p:nvSpPr>
        <p:spPr>
          <a:xfrm>
            <a:off x="788789" y="2885123"/>
            <a:ext cx="3055025" cy="649962"/>
          </a:xfrm>
          <a:prstGeom prst="roundRect">
            <a:avLst>
              <a:gd name="adj" fmla="val 8373"/>
            </a:avLst>
          </a:prstGeom>
          <a:solidFill>
            <a:srgbClr val="F9D2D6"/>
          </a:solidFill>
          <a:ln/>
        </p:spPr>
      </p:sp>
      <p:sp>
        <p:nvSpPr>
          <p:cNvPr id="7" name="Text 5"/>
          <p:cNvSpPr/>
          <p:nvPr/>
        </p:nvSpPr>
        <p:spPr>
          <a:xfrm>
            <a:off x="2153841" y="3003113"/>
            <a:ext cx="324922" cy="406241"/>
          </a:xfrm>
          <a:prstGeom prst="rect">
            <a:avLst/>
          </a:prstGeom>
          <a:noFill/>
          <a:ln/>
        </p:spPr>
        <p:txBody>
          <a:bodyPr wrap="none" lIns="0" tIns="0" rIns="0" bIns="0" rtlCol="0" anchor="t"/>
          <a:lstStyle/>
          <a:p>
            <a:pPr marL="0" indent="0" algn="l">
              <a:lnSpc>
                <a:spcPts val="2550"/>
              </a:lnSpc>
              <a:buNone/>
            </a:pPr>
            <a:r>
              <a:rPr lang="en-US" sz="2550" dirty="0">
                <a:solidFill>
                  <a:srgbClr val="3B3535"/>
                </a:solidFill>
                <a:latin typeface="Sora Semi Bold" pitchFamily="34" charset="0"/>
                <a:ea typeface="Sora Semi Bold" pitchFamily="34" charset="-122"/>
                <a:cs typeface="Sora Semi Bold" pitchFamily="34" charset="-120"/>
              </a:rPr>
              <a:t>1</a:t>
            </a:r>
            <a:endParaRPr lang="en-US" sz="2550" dirty="0"/>
          </a:p>
        </p:txBody>
      </p:sp>
      <p:sp>
        <p:nvSpPr>
          <p:cNvPr id="8" name="Text 6"/>
          <p:cNvSpPr/>
          <p:nvPr/>
        </p:nvSpPr>
        <p:spPr>
          <a:xfrm>
            <a:off x="1005364" y="3751659"/>
            <a:ext cx="2621875" cy="712470"/>
          </a:xfrm>
          <a:prstGeom prst="rect">
            <a:avLst/>
          </a:prstGeom>
          <a:noFill/>
          <a:ln/>
        </p:spPr>
        <p:txBody>
          <a:bodyPr wrap="squar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Organization Type</a:t>
            </a:r>
            <a:endParaRPr lang="en-US" sz="2200" dirty="0"/>
          </a:p>
        </p:txBody>
      </p:sp>
      <p:sp>
        <p:nvSpPr>
          <p:cNvPr id="9" name="Text 7"/>
          <p:cNvSpPr/>
          <p:nvPr/>
        </p:nvSpPr>
        <p:spPr>
          <a:xfrm>
            <a:off x="1005364" y="4594027"/>
            <a:ext cx="2621875" cy="208026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Select your legal structure: Corporation, LLC, General Partnership, Limited Partnership, Sole Proprietor, or Other</a:t>
            </a:r>
            <a:endParaRPr lang="en-US" sz="1700" dirty="0"/>
          </a:p>
        </p:txBody>
      </p:sp>
      <p:sp>
        <p:nvSpPr>
          <p:cNvPr id="10" name="Shape 8"/>
          <p:cNvSpPr/>
          <p:nvPr/>
        </p:nvSpPr>
        <p:spPr>
          <a:xfrm>
            <a:off x="4090868" y="2854643"/>
            <a:ext cx="3115985" cy="4066699"/>
          </a:xfrm>
          <a:prstGeom prst="roundRect">
            <a:avLst>
              <a:gd name="adj" fmla="val 2920"/>
            </a:avLst>
          </a:prstGeom>
          <a:solidFill>
            <a:srgbClr val="FFFFFF"/>
          </a:solidFill>
          <a:ln w="30480">
            <a:solidFill>
              <a:srgbClr val="DFB8BC"/>
            </a:solidFill>
            <a:prstDash val="solid"/>
          </a:ln>
        </p:spPr>
      </p:sp>
      <p:sp>
        <p:nvSpPr>
          <p:cNvPr id="11" name="Shape 9"/>
          <p:cNvSpPr/>
          <p:nvPr/>
        </p:nvSpPr>
        <p:spPr>
          <a:xfrm>
            <a:off x="4121348" y="2885123"/>
            <a:ext cx="3055025" cy="649962"/>
          </a:xfrm>
          <a:prstGeom prst="roundRect">
            <a:avLst>
              <a:gd name="adj" fmla="val 8373"/>
            </a:avLst>
          </a:prstGeom>
          <a:solidFill>
            <a:srgbClr val="F9D2D6"/>
          </a:solidFill>
          <a:ln/>
        </p:spPr>
      </p:sp>
      <p:sp>
        <p:nvSpPr>
          <p:cNvPr id="12" name="Text 10"/>
          <p:cNvSpPr/>
          <p:nvPr/>
        </p:nvSpPr>
        <p:spPr>
          <a:xfrm>
            <a:off x="5486400" y="3003113"/>
            <a:ext cx="324922" cy="406241"/>
          </a:xfrm>
          <a:prstGeom prst="rect">
            <a:avLst/>
          </a:prstGeom>
          <a:noFill/>
          <a:ln/>
        </p:spPr>
        <p:txBody>
          <a:bodyPr wrap="none" lIns="0" tIns="0" rIns="0" bIns="0" rtlCol="0" anchor="t"/>
          <a:lstStyle/>
          <a:p>
            <a:pPr marL="0" indent="0" algn="l">
              <a:lnSpc>
                <a:spcPts val="2550"/>
              </a:lnSpc>
              <a:buNone/>
            </a:pPr>
            <a:r>
              <a:rPr lang="en-US" sz="2550" dirty="0">
                <a:solidFill>
                  <a:srgbClr val="3B3535"/>
                </a:solidFill>
                <a:latin typeface="Sora Semi Bold" pitchFamily="34" charset="0"/>
                <a:ea typeface="Sora Semi Bold" pitchFamily="34" charset="-122"/>
                <a:cs typeface="Sora Semi Bold" pitchFamily="34" charset="-120"/>
              </a:rPr>
              <a:t>2</a:t>
            </a:r>
            <a:endParaRPr lang="en-US" sz="2550" dirty="0"/>
          </a:p>
        </p:txBody>
      </p:sp>
      <p:sp>
        <p:nvSpPr>
          <p:cNvPr id="13" name="Text 11"/>
          <p:cNvSpPr/>
          <p:nvPr/>
        </p:nvSpPr>
        <p:spPr>
          <a:xfrm>
            <a:off x="4337923" y="3751659"/>
            <a:ext cx="2621875" cy="1068705"/>
          </a:xfrm>
          <a:prstGeom prst="rect">
            <a:avLst/>
          </a:prstGeom>
          <a:noFill/>
          <a:ln/>
        </p:spPr>
        <p:txBody>
          <a:bodyPr wrap="squar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Education Financing Activity</a:t>
            </a:r>
            <a:endParaRPr lang="en-US" sz="2200" dirty="0"/>
          </a:p>
        </p:txBody>
      </p:sp>
      <p:sp>
        <p:nvSpPr>
          <p:cNvPr id="14" name="Text 12"/>
          <p:cNvSpPr/>
          <p:nvPr/>
        </p:nvSpPr>
        <p:spPr>
          <a:xfrm>
            <a:off x="4337923" y="4950262"/>
            <a:ext cx="2621875" cy="1386840"/>
          </a:xfrm>
          <a:prstGeom prst="rect">
            <a:avLst/>
          </a:prstGeom>
          <a:noFill/>
          <a:ln/>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Q1:</a:t>
            </a:r>
            <a:r>
              <a:rPr lang="en-US" sz="1700" dirty="0">
                <a:solidFill>
                  <a:srgbClr val="3B3535"/>
                </a:solidFill>
                <a:latin typeface="Sora Light" pitchFamily="34" charset="0"/>
                <a:ea typeface="Sora Light" pitchFamily="34" charset="-122"/>
                <a:cs typeface="Sora Light" pitchFamily="34" charset="-120"/>
              </a:rPr>
              <a:t> Indicate whether you provided education financing </a:t>
            </a:r>
            <a:r>
              <a:rPr lang="en-US" sz="1700" b="1" dirty="0">
                <a:solidFill>
                  <a:srgbClr val="3B3535"/>
                </a:solidFill>
                <a:latin typeface="Sora Light" pitchFamily="34" charset="0"/>
                <a:ea typeface="Sora Light" pitchFamily="34" charset="-122"/>
                <a:cs typeface="Sora Light" pitchFamily="34" charset="-120"/>
              </a:rPr>
              <a:t>to California residents </a:t>
            </a:r>
            <a:r>
              <a:rPr lang="en-US" sz="1700" dirty="0">
                <a:solidFill>
                  <a:srgbClr val="3B3535"/>
                </a:solidFill>
                <a:latin typeface="Sora Light" pitchFamily="34" charset="0"/>
                <a:ea typeface="Sora Light" pitchFamily="34" charset="-122"/>
                <a:cs typeface="Sora Light" pitchFamily="34" charset="-120"/>
              </a:rPr>
              <a:t>(Yes or No)</a:t>
            </a:r>
            <a:endParaRPr lang="en-US" sz="1700" dirty="0"/>
          </a:p>
        </p:txBody>
      </p:sp>
      <p:sp>
        <p:nvSpPr>
          <p:cNvPr id="15" name="Shape 13"/>
          <p:cNvSpPr/>
          <p:nvPr/>
        </p:nvSpPr>
        <p:spPr>
          <a:xfrm>
            <a:off x="7423428" y="2854643"/>
            <a:ext cx="3115985" cy="4066699"/>
          </a:xfrm>
          <a:prstGeom prst="roundRect">
            <a:avLst>
              <a:gd name="adj" fmla="val 2920"/>
            </a:avLst>
          </a:prstGeom>
          <a:solidFill>
            <a:srgbClr val="FFFFFF"/>
          </a:solidFill>
          <a:ln w="30480">
            <a:solidFill>
              <a:srgbClr val="DFB8BC"/>
            </a:solidFill>
            <a:prstDash val="solid"/>
          </a:ln>
        </p:spPr>
      </p:sp>
      <p:sp>
        <p:nvSpPr>
          <p:cNvPr id="16" name="Shape 14"/>
          <p:cNvSpPr/>
          <p:nvPr/>
        </p:nvSpPr>
        <p:spPr>
          <a:xfrm>
            <a:off x="7453908" y="2885123"/>
            <a:ext cx="3055025" cy="649962"/>
          </a:xfrm>
          <a:prstGeom prst="roundRect">
            <a:avLst>
              <a:gd name="adj" fmla="val 8373"/>
            </a:avLst>
          </a:prstGeom>
          <a:solidFill>
            <a:srgbClr val="F9D2D6"/>
          </a:solidFill>
          <a:ln/>
        </p:spPr>
      </p:sp>
      <p:sp>
        <p:nvSpPr>
          <p:cNvPr id="17" name="Text 15"/>
          <p:cNvSpPr/>
          <p:nvPr/>
        </p:nvSpPr>
        <p:spPr>
          <a:xfrm>
            <a:off x="8818959" y="3003113"/>
            <a:ext cx="324922" cy="406241"/>
          </a:xfrm>
          <a:prstGeom prst="rect">
            <a:avLst/>
          </a:prstGeom>
          <a:noFill/>
          <a:ln/>
        </p:spPr>
        <p:txBody>
          <a:bodyPr wrap="none" lIns="0" tIns="0" rIns="0" bIns="0" rtlCol="0" anchor="t"/>
          <a:lstStyle/>
          <a:p>
            <a:pPr marL="0" indent="0" algn="l">
              <a:lnSpc>
                <a:spcPts val="2550"/>
              </a:lnSpc>
              <a:buNone/>
            </a:pPr>
            <a:r>
              <a:rPr lang="en-US" sz="2550" dirty="0">
                <a:solidFill>
                  <a:srgbClr val="3B3535"/>
                </a:solidFill>
                <a:latin typeface="Sora Semi Bold" pitchFamily="34" charset="0"/>
                <a:ea typeface="Sora Semi Bold" pitchFamily="34" charset="-122"/>
                <a:cs typeface="Sora Semi Bold" pitchFamily="34" charset="-120"/>
              </a:rPr>
              <a:t>3</a:t>
            </a:r>
            <a:endParaRPr lang="en-US" sz="2550" dirty="0"/>
          </a:p>
        </p:txBody>
      </p:sp>
      <p:sp>
        <p:nvSpPr>
          <p:cNvPr id="18" name="Text 16"/>
          <p:cNvSpPr/>
          <p:nvPr/>
        </p:nvSpPr>
        <p:spPr>
          <a:xfrm>
            <a:off x="7670483" y="3751659"/>
            <a:ext cx="2621875" cy="356235"/>
          </a:xfrm>
          <a:prstGeom prst="rect">
            <a:avLst/>
          </a:prstGeom>
          <a:noFill/>
          <a:ln/>
        </p:spPr>
        <p:txBody>
          <a:bodyPr wrap="non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Gross Income</a:t>
            </a:r>
            <a:endParaRPr lang="en-US" sz="2200" dirty="0"/>
          </a:p>
        </p:txBody>
      </p:sp>
      <p:sp>
        <p:nvSpPr>
          <p:cNvPr id="19" name="Text 17"/>
          <p:cNvSpPr/>
          <p:nvPr/>
        </p:nvSpPr>
        <p:spPr>
          <a:xfrm>
            <a:off x="7670483" y="4237792"/>
            <a:ext cx="2621875" cy="1733550"/>
          </a:xfrm>
          <a:prstGeom prst="rect">
            <a:avLst/>
          </a:prstGeom>
          <a:noFill/>
          <a:ln/>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Q2:</a:t>
            </a:r>
            <a:r>
              <a:rPr lang="en-US" sz="1700" dirty="0">
                <a:solidFill>
                  <a:srgbClr val="3B3535"/>
                </a:solidFill>
                <a:latin typeface="Sora Light" pitchFamily="34" charset="0"/>
                <a:ea typeface="Sora Light" pitchFamily="34" charset="-122"/>
                <a:cs typeface="Sora Light" pitchFamily="34" charset="-120"/>
              </a:rPr>
              <a:t> Report total gross income from education financing </a:t>
            </a:r>
            <a:r>
              <a:rPr lang="en-US" sz="1700" b="1" dirty="0">
                <a:solidFill>
                  <a:srgbClr val="3B3535"/>
                </a:solidFill>
                <a:latin typeface="Sora Light" pitchFamily="34" charset="0"/>
                <a:ea typeface="Sora Light" pitchFamily="34" charset="-122"/>
                <a:cs typeface="Sora Light" pitchFamily="34" charset="-120"/>
              </a:rPr>
              <a:t>to California residents</a:t>
            </a:r>
            <a:r>
              <a:rPr lang="en-US" sz="1700" dirty="0">
                <a:solidFill>
                  <a:srgbClr val="3B3535"/>
                </a:solidFill>
                <a:latin typeface="Sora Light" pitchFamily="34" charset="0"/>
                <a:ea typeface="Sora Light" pitchFamily="34" charset="-122"/>
                <a:cs typeface="Sora Light" pitchFamily="34" charset="-120"/>
              </a:rPr>
              <a:t> during the prior calendar year</a:t>
            </a:r>
            <a:endParaRPr lang="en-US" sz="1700" dirty="0"/>
          </a:p>
        </p:txBody>
      </p:sp>
      <p:sp>
        <p:nvSpPr>
          <p:cNvPr id="20" name="Shape 18"/>
          <p:cNvSpPr/>
          <p:nvPr/>
        </p:nvSpPr>
        <p:spPr>
          <a:xfrm>
            <a:off x="10755987" y="2854643"/>
            <a:ext cx="3116104" cy="4066699"/>
          </a:xfrm>
          <a:prstGeom prst="roundRect">
            <a:avLst>
              <a:gd name="adj" fmla="val 2920"/>
            </a:avLst>
          </a:prstGeom>
          <a:solidFill>
            <a:srgbClr val="FFFFFF"/>
          </a:solidFill>
          <a:ln w="30480">
            <a:solidFill>
              <a:srgbClr val="DFB8BC"/>
            </a:solidFill>
            <a:prstDash val="solid"/>
          </a:ln>
        </p:spPr>
      </p:sp>
      <p:sp>
        <p:nvSpPr>
          <p:cNvPr id="21" name="Shape 19"/>
          <p:cNvSpPr/>
          <p:nvPr/>
        </p:nvSpPr>
        <p:spPr>
          <a:xfrm>
            <a:off x="10786467" y="2885123"/>
            <a:ext cx="3055144" cy="649962"/>
          </a:xfrm>
          <a:prstGeom prst="roundRect">
            <a:avLst>
              <a:gd name="adj" fmla="val 8373"/>
            </a:avLst>
          </a:prstGeom>
          <a:solidFill>
            <a:srgbClr val="F9D2D6"/>
          </a:solidFill>
          <a:ln/>
        </p:spPr>
      </p:sp>
      <p:sp>
        <p:nvSpPr>
          <p:cNvPr id="22" name="Text 20"/>
          <p:cNvSpPr/>
          <p:nvPr/>
        </p:nvSpPr>
        <p:spPr>
          <a:xfrm>
            <a:off x="12151519" y="3003113"/>
            <a:ext cx="324922" cy="406241"/>
          </a:xfrm>
          <a:prstGeom prst="rect">
            <a:avLst/>
          </a:prstGeom>
          <a:noFill/>
          <a:ln/>
        </p:spPr>
        <p:txBody>
          <a:bodyPr wrap="none" lIns="0" tIns="0" rIns="0" bIns="0" rtlCol="0" anchor="t"/>
          <a:lstStyle/>
          <a:p>
            <a:pPr marL="0" indent="0" algn="l">
              <a:lnSpc>
                <a:spcPts val="2550"/>
              </a:lnSpc>
              <a:buNone/>
            </a:pPr>
            <a:r>
              <a:rPr lang="en-US" sz="2550" dirty="0">
                <a:solidFill>
                  <a:srgbClr val="3B3535"/>
                </a:solidFill>
                <a:latin typeface="Sora Semi Bold" pitchFamily="34" charset="0"/>
                <a:ea typeface="Sora Semi Bold" pitchFamily="34" charset="-122"/>
                <a:cs typeface="Sora Semi Bold" pitchFamily="34" charset="-120"/>
              </a:rPr>
              <a:t>4</a:t>
            </a:r>
            <a:endParaRPr lang="en-US" sz="2550" dirty="0"/>
          </a:p>
        </p:txBody>
      </p:sp>
      <p:sp>
        <p:nvSpPr>
          <p:cNvPr id="23" name="Text 21"/>
          <p:cNvSpPr/>
          <p:nvPr/>
        </p:nvSpPr>
        <p:spPr>
          <a:xfrm>
            <a:off x="11003042" y="3751659"/>
            <a:ext cx="2621994" cy="356235"/>
          </a:xfrm>
          <a:prstGeom prst="rect">
            <a:avLst/>
          </a:prstGeom>
          <a:noFill/>
          <a:ln/>
        </p:spPr>
        <p:txBody>
          <a:bodyPr wrap="non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Contract Volume</a:t>
            </a:r>
            <a:endParaRPr lang="en-US" sz="2200" dirty="0"/>
          </a:p>
        </p:txBody>
      </p:sp>
      <p:sp>
        <p:nvSpPr>
          <p:cNvPr id="24" name="Text 22"/>
          <p:cNvSpPr/>
          <p:nvPr/>
        </p:nvSpPr>
        <p:spPr>
          <a:xfrm>
            <a:off x="11003042" y="4237792"/>
            <a:ext cx="2621994" cy="2080260"/>
          </a:xfrm>
          <a:prstGeom prst="rect">
            <a:avLst/>
          </a:prstGeom>
          <a:noFill/>
          <a:ln/>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Q3:</a:t>
            </a:r>
            <a:r>
              <a:rPr lang="en-US" sz="1700" dirty="0">
                <a:solidFill>
                  <a:srgbClr val="3B3535"/>
                </a:solidFill>
                <a:latin typeface="Sora Light" pitchFamily="34" charset="0"/>
                <a:ea typeface="Sora Light" pitchFamily="34" charset="-122"/>
                <a:cs typeface="Sora Light" pitchFamily="34" charset="-120"/>
              </a:rPr>
              <a:t> Enter total number of education financing contracts entered into </a:t>
            </a:r>
            <a:r>
              <a:rPr lang="en-US" sz="1700" b="1" dirty="0">
                <a:solidFill>
                  <a:srgbClr val="3B3535"/>
                </a:solidFill>
                <a:latin typeface="Sora Light" pitchFamily="34" charset="0"/>
                <a:ea typeface="Sora Light" pitchFamily="34" charset="-122"/>
                <a:cs typeface="Sora Light" pitchFamily="34" charset="-120"/>
              </a:rPr>
              <a:t>with California residents</a:t>
            </a:r>
            <a:r>
              <a:rPr lang="en-US" sz="1700" dirty="0">
                <a:solidFill>
                  <a:srgbClr val="3B3535"/>
                </a:solidFill>
                <a:latin typeface="Sora Light" pitchFamily="34" charset="0"/>
                <a:ea typeface="Sora Light" pitchFamily="34" charset="-122"/>
                <a:cs typeface="Sora Light" pitchFamily="34" charset="-120"/>
              </a:rPr>
              <a:t> during the prior calendar year</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758309" y="1246465"/>
            <a:ext cx="1662232" cy="422315"/>
          </a:xfrm>
          <a:prstGeom prst="roundRect">
            <a:avLst>
              <a:gd name="adj" fmla="val 17238"/>
            </a:avLst>
          </a:prstGeom>
          <a:noFill/>
          <a:ln w="7620">
            <a:solidFill>
              <a:srgbClr val="DA1B2E"/>
            </a:solidFill>
            <a:prstDash val="solid"/>
          </a:ln>
        </p:spPr>
      </p:sp>
      <p:sp>
        <p:nvSpPr>
          <p:cNvPr id="3" name="Text 1"/>
          <p:cNvSpPr/>
          <p:nvPr/>
        </p:nvSpPr>
        <p:spPr>
          <a:xfrm>
            <a:off x="895826" y="1318974"/>
            <a:ext cx="1387197" cy="277297"/>
          </a:xfrm>
          <a:prstGeom prst="rect">
            <a:avLst/>
          </a:prstGeom>
          <a:noFill/>
          <a:ln/>
        </p:spPr>
        <p:txBody>
          <a:bodyPr wrap="none" lIns="0" tIns="0" rIns="0" bIns="0" rtlCol="0" anchor="t"/>
          <a:lstStyle/>
          <a:p>
            <a:pPr marL="0" indent="0" algn="l">
              <a:lnSpc>
                <a:spcPts val="2150"/>
              </a:lnSpc>
              <a:buNone/>
            </a:pPr>
            <a:r>
              <a:rPr lang="en-US" sz="1350" dirty="0">
                <a:solidFill>
                  <a:srgbClr val="DA1B2E"/>
                </a:solidFill>
                <a:latin typeface="Sora Light" pitchFamily="34" charset="0"/>
                <a:ea typeface="Sora Light" pitchFamily="34" charset="-122"/>
                <a:cs typeface="Sora Light" pitchFamily="34" charset="-120"/>
              </a:rPr>
              <a:t>SECTIONS 4 &amp; 5</a:t>
            </a:r>
            <a:endParaRPr lang="en-US" sz="1350" dirty="0"/>
          </a:p>
        </p:txBody>
      </p:sp>
      <p:sp>
        <p:nvSpPr>
          <p:cNvPr id="4" name="Text 2"/>
          <p:cNvSpPr/>
          <p:nvPr/>
        </p:nvSpPr>
        <p:spPr>
          <a:xfrm>
            <a:off x="758309" y="1755338"/>
            <a:ext cx="11069122" cy="712708"/>
          </a:xfrm>
          <a:prstGeom prst="rect">
            <a:avLst/>
          </a:prstGeom>
          <a:noFill/>
          <a:ln/>
        </p:spPr>
        <p:txBody>
          <a:bodyPr wrap="none" lIns="0" tIns="0" rIns="0" bIns="0" rtlCol="0" anchor="t"/>
          <a:lstStyle/>
          <a:p>
            <a:pPr marL="0" indent="0" algn="l">
              <a:lnSpc>
                <a:spcPts val="5600"/>
              </a:lnSpc>
              <a:buNone/>
            </a:pPr>
            <a:r>
              <a:rPr lang="en-US" sz="4450" dirty="0">
                <a:solidFill>
                  <a:srgbClr val="1F1E1E"/>
                </a:solidFill>
                <a:latin typeface="Sora Semi Bold" pitchFamily="34" charset="0"/>
                <a:ea typeface="Sora Semi Bold" pitchFamily="34" charset="-122"/>
                <a:cs typeface="Sora Semi Bold" pitchFamily="34" charset="-120"/>
              </a:rPr>
              <a:t>Income-Driven Repayment Provisions</a:t>
            </a:r>
            <a:endParaRPr lang="en-US" sz="4450" dirty="0"/>
          </a:p>
        </p:txBody>
      </p:sp>
      <p:sp>
        <p:nvSpPr>
          <p:cNvPr id="5" name="Shape 3"/>
          <p:cNvSpPr/>
          <p:nvPr/>
        </p:nvSpPr>
        <p:spPr>
          <a:xfrm>
            <a:off x="602218" y="2792968"/>
            <a:ext cx="4558308" cy="4190167"/>
          </a:xfrm>
          <a:prstGeom prst="roundRect">
            <a:avLst>
              <a:gd name="adj" fmla="val 3723"/>
            </a:avLst>
          </a:prstGeom>
          <a:solidFill>
            <a:srgbClr val="DA1B2E"/>
          </a:solidFill>
          <a:ln/>
        </p:spPr>
      </p:sp>
      <p:sp>
        <p:nvSpPr>
          <p:cNvPr id="6" name="Text 4"/>
          <p:cNvSpPr/>
          <p:nvPr/>
        </p:nvSpPr>
        <p:spPr>
          <a:xfrm>
            <a:off x="818793" y="3009543"/>
            <a:ext cx="3420904" cy="427553"/>
          </a:xfrm>
          <a:prstGeom prst="rect">
            <a:avLst/>
          </a:prstGeom>
          <a:noFill/>
          <a:ln/>
        </p:spPr>
        <p:txBody>
          <a:bodyPr wrap="none" lIns="0" tIns="0" rIns="0" bIns="0" rtlCol="0" anchor="t"/>
          <a:lstStyle/>
          <a:p>
            <a:pPr marL="0" indent="0" algn="l">
              <a:lnSpc>
                <a:spcPts val="3350"/>
              </a:lnSpc>
              <a:buNone/>
            </a:pPr>
            <a:r>
              <a:rPr lang="en-US" sz="2650" dirty="0">
                <a:solidFill>
                  <a:srgbClr val="FFFFFF"/>
                </a:solidFill>
                <a:latin typeface="Sora Semi Bold" pitchFamily="34" charset="0"/>
                <a:ea typeface="Sora Semi Bold" pitchFamily="34" charset="-122"/>
                <a:cs typeface="Sora Semi Bold" pitchFamily="34" charset="-120"/>
              </a:rPr>
              <a:t>Important Note</a:t>
            </a:r>
            <a:endParaRPr lang="en-US" sz="2650" dirty="0"/>
          </a:p>
        </p:txBody>
      </p:sp>
      <p:sp>
        <p:nvSpPr>
          <p:cNvPr id="7" name="Text 5"/>
          <p:cNvSpPr/>
          <p:nvPr/>
        </p:nvSpPr>
        <p:spPr>
          <a:xfrm>
            <a:off x="818793" y="3653671"/>
            <a:ext cx="4125158" cy="1386840"/>
          </a:xfrm>
          <a:prstGeom prst="rect">
            <a:avLst/>
          </a:prstGeom>
          <a:noFill/>
          <a:ln/>
        </p:spPr>
        <p:txBody>
          <a:bodyPr wrap="square" lIns="0" tIns="0" rIns="0" bIns="0" rtlCol="0" anchor="t"/>
          <a:lstStyle/>
          <a:p>
            <a:pPr marL="0" indent="0" algn="l">
              <a:lnSpc>
                <a:spcPts val="2700"/>
              </a:lnSpc>
              <a:buNone/>
            </a:pPr>
            <a:r>
              <a:rPr lang="en-US" sz="1700" dirty="0">
                <a:solidFill>
                  <a:srgbClr val="FFFFFF"/>
                </a:solidFill>
                <a:latin typeface="Sora Light" pitchFamily="34" charset="0"/>
                <a:ea typeface="Sora Light" pitchFamily="34" charset="-122"/>
                <a:cs typeface="Sora Light" pitchFamily="34" charset="-120"/>
              </a:rPr>
              <a:t>These sections require specialized data about contracts with income-driven repayment provisions, including income-share agreements.</a:t>
            </a:r>
            <a:endParaRPr lang="en-US" sz="1700" dirty="0"/>
          </a:p>
        </p:txBody>
      </p:sp>
      <p:sp>
        <p:nvSpPr>
          <p:cNvPr id="8" name="Shape 6"/>
          <p:cNvSpPr/>
          <p:nvPr/>
        </p:nvSpPr>
        <p:spPr>
          <a:xfrm>
            <a:off x="5510212" y="3006209"/>
            <a:ext cx="60960" cy="3763685"/>
          </a:xfrm>
          <a:prstGeom prst="rect">
            <a:avLst/>
          </a:prstGeom>
          <a:solidFill>
            <a:srgbClr val="DA1B2E"/>
          </a:solidFill>
          <a:ln/>
        </p:spPr>
      </p:sp>
      <p:sp>
        <p:nvSpPr>
          <p:cNvPr id="9" name="Text 7"/>
          <p:cNvSpPr/>
          <p:nvPr/>
        </p:nvSpPr>
        <p:spPr>
          <a:xfrm>
            <a:off x="5818227" y="3036689"/>
            <a:ext cx="2321600" cy="712470"/>
          </a:xfrm>
          <a:prstGeom prst="rect">
            <a:avLst/>
          </a:prstGeom>
          <a:noFill/>
          <a:ln/>
        </p:spPr>
        <p:txBody>
          <a:bodyPr wrap="squar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Contact Your ISA Provider</a:t>
            </a:r>
            <a:endParaRPr lang="en-US" sz="2200" dirty="0"/>
          </a:p>
        </p:txBody>
      </p:sp>
      <p:sp>
        <p:nvSpPr>
          <p:cNvPr id="10" name="Text 8"/>
          <p:cNvSpPr/>
          <p:nvPr/>
        </p:nvSpPr>
        <p:spPr>
          <a:xfrm>
            <a:off x="5818227" y="3965734"/>
            <a:ext cx="2321600" cy="242697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Reach out to your income-share agreement provider for specific information needed to complete these sections accurately.</a:t>
            </a:r>
            <a:endParaRPr lang="en-US" sz="1700" dirty="0"/>
          </a:p>
        </p:txBody>
      </p:sp>
      <p:sp>
        <p:nvSpPr>
          <p:cNvPr id="11" name="Shape 9"/>
          <p:cNvSpPr/>
          <p:nvPr/>
        </p:nvSpPr>
        <p:spPr>
          <a:xfrm>
            <a:off x="8380095" y="3006209"/>
            <a:ext cx="60960" cy="3763685"/>
          </a:xfrm>
          <a:prstGeom prst="rect">
            <a:avLst/>
          </a:prstGeom>
          <a:solidFill>
            <a:srgbClr val="DA1B2E"/>
          </a:solidFill>
          <a:ln/>
        </p:spPr>
      </p:sp>
      <p:sp>
        <p:nvSpPr>
          <p:cNvPr id="12" name="Text 10"/>
          <p:cNvSpPr/>
          <p:nvPr/>
        </p:nvSpPr>
        <p:spPr>
          <a:xfrm>
            <a:off x="8688110" y="3036689"/>
            <a:ext cx="2321600" cy="712470"/>
          </a:xfrm>
          <a:prstGeom prst="rect">
            <a:avLst/>
          </a:prstGeom>
          <a:noFill/>
          <a:ln/>
        </p:spPr>
        <p:txBody>
          <a:bodyPr wrap="squar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Aggregate All Locations</a:t>
            </a:r>
            <a:endParaRPr lang="en-US" sz="2200" dirty="0"/>
          </a:p>
        </p:txBody>
      </p:sp>
      <p:sp>
        <p:nvSpPr>
          <p:cNvPr id="13" name="Text 11"/>
          <p:cNvSpPr/>
          <p:nvPr/>
        </p:nvSpPr>
        <p:spPr>
          <a:xfrm>
            <a:off x="8688110" y="3965734"/>
            <a:ext cx="2321600" cy="277368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This report covers all locations and providers under your registration. If you work with multiple service providers, you'll need to combine their data.</a:t>
            </a:r>
            <a:endParaRPr lang="en-US" sz="1700" dirty="0"/>
          </a:p>
        </p:txBody>
      </p:sp>
      <p:sp>
        <p:nvSpPr>
          <p:cNvPr id="14" name="Shape 12"/>
          <p:cNvSpPr/>
          <p:nvPr/>
        </p:nvSpPr>
        <p:spPr>
          <a:xfrm>
            <a:off x="11249978" y="3006209"/>
            <a:ext cx="60960" cy="3763685"/>
          </a:xfrm>
          <a:prstGeom prst="rect">
            <a:avLst/>
          </a:prstGeom>
          <a:solidFill>
            <a:srgbClr val="DA1B2E"/>
          </a:solidFill>
          <a:ln/>
        </p:spPr>
      </p:sp>
      <p:sp>
        <p:nvSpPr>
          <p:cNvPr id="15" name="Text 13"/>
          <p:cNvSpPr/>
          <p:nvPr/>
        </p:nvSpPr>
        <p:spPr>
          <a:xfrm>
            <a:off x="11557992" y="3036689"/>
            <a:ext cx="2321600" cy="712470"/>
          </a:xfrm>
          <a:prstGeom prst="rect">
            <a:avLst/>
          </a:prstGeom>
          <a:noFill/>
          <a:ln/>
        </p:spPr>
        <p:txBody>
          <a:bodyPr wrap="square" lIns="0" tIns="0" rIns="0" bIns="0" rtlCol="0" anchor="t"/>
          <a:lstStyle/>
          <a:p>
            <a:pPr marL="0" indent="0" algn="l">
              <a:lnSpc>
                <a:spcPts val="2800"/>
              </a:lnSpc>
              <a:buNone/>
            </a:pPr>
            <a:r>
              <a:rPr lang="en-US" sz="2200" dirty="0">
                <a:solidFill>
                  <a:srgbClr val="3B3535"/>
                </a:solidFill>
                <a:latin typeface="Sora Semi Bold" pitchFamily="34" charset="0"/>
                <a:ea typeface="Sora Semi Bold" pitchFamily="34" charset="-122"/>
                <a:cs typeface="Sora Semi Bold" pitchFamily="34" charset="-120"/>
              </a:rPr>
              <a:t>Coordinate Data Collection</a:t>
            </a:r>
            <a:endParaRPr lang="en-US" sz="2200" dirty="0"/>
          </a:p>
        </p:txBody>
      </p:sp>
      <p:sp>
        <p:nvSpPr>
          <p:cNvPr id="16" name="Text 14"/>
          <p:cNvSpPr/>
          <p:nvPr/>
        </p:nvSpPr>
        <p:spPr>
          <a:xfrm>
            <a:off x="11557992" y="3965734"/>
            <a:ext cx="2321600" cy="2426970"/>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Sora Light" pitchFamily="34" charset="0"/>
                <a:ea typeface="Sora Light" pitchFamily="34" charset="-122"/>
                <a:cs typeface="Sora Light" pitchFamily="34" charset="-120"/>
              </a:rPr>
              <a:t>Begin gathering information early to ensure you have time to consolidate data from all relevant sources before the deadline.</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758309" y="683657"/>
            <a:ext cx="995839" cy="318730"/>
          </a:xfrm>
          <a:prstGeom prst="roundRect">
            <a:avLst>
              <a:gd name="adj" fmla="val 18272"/>
            </a:avLst>
          </a:prstGeom>
          <a:noFill/>
          <a:ln w="7620">
            <a:solidFill>
              <a:srgbClr val="DA1B2E"/>
            </a:solidFill>
            <a:prstDash val="solid"/>
          </a:ln>
        </p:spPr>
      </p:sp>
      <p:sp>
        <p:nvSpPr>
          <p:cNvPr id="3" name="Text 1"/>
          <p:cNvSpPr/>
          <p:nvPr/>
        </p:nvSpPr>
        <p:spPr>
          <a:xfrm>
            <a:off x="869871" y="743188"/>
            <a:ext cx="772716" cy="199668"/>
          </a:xfrm>
          <a:prstGeom prst="rect">
            <a:avLst/>
          </a:prstGeom>
          <a:noFill/>
          <a:ln/>
        </p:spPr>
        <p:txBody>
          <a:bodyPr wrap="none" lIns="0" tIns="0" rIns="0" bIns="0" rtlCol="0" anchor="t"/>
          <a:lstStyle/>
          <a:p>
            <a:pPr marL="0" indent="0" algn="l">
              <a:lnSpc>
                <a:spcPts val="1550"/>
              </a:lnSpc>
              <a:buNone/>
            </a:pPr>
            <a:r>
              <a:rPr lang="en-US" sz="1050" dirty="0">
                <a:solidFill>
                  <a:srgbClr val="DA1B2E"/>
                </a:solidFill>
                <a:latin typeface="Sora Light" pitchFamily="34" charset="0"/>
                <a:ea typeface="Sora Light" pitchFamily="34" charset="-122"/>
                <a:cs typeface="Sora Light" pitchFamily="34" charset="-120"/>
              </a:rPr>
              <a:t>SECTION 6</a:t>
            </a:r>
            <a:endParaRPr lang="en-US" sz="1050" dirty="0"/>
          </a:p>
        </p:txBody>
      </p:sp>
      <p:sp>
        <p:nvSpPr>
          <p:cNvPr id="4" name="Text 2"/>
          <p:cNvSpPr/>
          <p:nvPr/>
        </p:nvSpPr>
        <p:spPr>
          <a:xfrm>
            <a:off x="758309" y="1057751"/>
            <a:ext cx="10752773" cy="570071"/>
          </a:xfrm>
          <a:prstGeom prst="rect">
            <a:avLst/>
          </a:prstGeom>
          <a:noFill/>
          <a:ln/>
        </p:spPr>
        <p:txBody>
          <a:bodyPr wrap="none" lIns="0" tIns="0" rIns="0" bIns="0" rtlCol="0" anchor="t"/>
          <a:lstStyle/>
          <a:p>
            <a:pPr marL="0" indent="0" algn="l">
              <a:lnSpc>
                <a:spcPts val="4450"/>
              </a:lnSpc>
              <a:buNone/>
            </a:pPr>
            <a:r>
              <a:rPr lang="en-US" sz="3550" dirty="0">
                <a:solidFill>
                  <a:srgbClr val="1F1E1E"/>
                </a:solidFill>
                <a:latin typeface="Sora Semi Bold" pitchFamily="34" charset="0"/>
                <a:ea typeface="Sora Semi Bold" pitchFamily="34" charset="-122"/>
                <a:cs typeface="Sora Semi Bold" pitchFamily="34" charset="-120"/>
              </a:rPr>
              <a:t>Contracts Without Income-Driven Repayment</a:t>
            </a:r>
            <a:endParaRPr lang="en-US" sz="3550" dirty="0"/>
          </a:p>
        </p:txBody>
      </p:sp>
      <p:pic>
        <p:nvPicPr>
          <p:cNvPr id="5" name="Image 0" descr="preencoded.png"/>
          <p:cNvPicPr>
            <a:picLocks noChangeAspect="1"/>
          </p:cNvPicPr>
          <p:nvPr/>
        </p:nvPicPr>
        <p:blipFill>
          <a:blip r:embed="rId3"/>
          <a:stretch>
            <a:fillRect/>
          </a:stretch>
        </p:blipFill>
        <p:spPr>
          <a:xfrm>
            <a:off x="4223266" y="1835706"/>
            <a:ext cx="6183749" cy="3670102"/>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6266" y="2732739"/>
            <a:ext cx="526422" cy="526421"/>
          </a:xfrm>
          <a:prstGeom prst="rect">
            <a:avLst/>
          </a:prstGeom>
        </p:spPr>
      </p:pic>
      <p:sp>
        <p:nvSpPr>
          <p:cNvPr id="7" name="Text 3"/>
          <p:cNvSpPr/>
          <p:nvPr/>
        </p:nvSpPr>
        <p:spPr>
          <a:xfrm>
            <a:off x="8548478" y="4515005"/>
            <a:ext cx="1494543" cy="571825"/>
          </a:xfrm>
          <a:prstGeom prst="rect">
            <a:avLst/>
          </a:prstGeom>
          <a:noFill/>
          <a:ln/>
        </p:spPr>
        <p:txBody>
          <a:bodyPr wrap="square" lIns="0" tIns="0" rIns="0" bIns="0" rtlCol="0" anchor="t"/>
          <a:lstStyle/>
          <a:p>
            <a:pPr marL="0" indent="0" algn="ctr">
              <a:lnSpc>
                <a:spcPts val="2050"/>
              </a:lnSpc>
              <a:buNone/>
            </a:pPr>
            <a:r>
              <a:rPr lang="en-US" sz="1850" b="1" dirty="0">
                <a:solidFill>
                  <a:srgbClr val="3B3535"/>
                </a:solidFill>
                <a:latin typeface="Sora Bold" pitchFamily="34" charset="0"/>
                <a:ea typeface="Sora Bold" pitchFamily="34" charset="-122"/>
                <a:cs typeface="Sora Bold" pitchFamily="34" charset="-120"/>
              </a:rPr>
              <a:t>APR Distribution</a:t>
            </a:r>
            <a:endParaRPr lang="en-US" sz="185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69070" y="2733727"/>
            <a:ext cx="526422" cy="526421"/>
          </a:xfrm>
          <a:prstGeom prst="rect">
            <a:avLst/>
          </a:prstGeom>
        </p:spPr>
      </p:pic>
      <p:sp>
        <p:nvSpPr>
          <p:cNvPr id="9" name="Text 4"/>
          <p:cNvSpPr/>
          <p:nvPr/>
        </p:nvSpPr>
        <p:spPr>
          <a:xfrm>
            <a:off x="6709952" y="4515005"/>
            <a:ext cx="1346980" cy="571825"/>
          </a:xfrm>
          <a:prstGeom prst="rect">
            <a:avLst/>
          </a:prstGeom>
          <a:noFill/>
          <a:ln/>
        </p:spPr>
        <p:txBody>
          <a:bodyPr wrap="square" lIns="0" tIns="0" rIns="0" bIns="0" rtlCol="0" anchor="t"/>
          <a:lstStyle/>
          <a:p>
            <a:pPr marL="0" indent="0" algn="ctr">
              <a:lnSpc>
                <a:spcPts val="2050"/>
              </a:lnSpc>
              <a:buNone/>
            </a:pPr>
            <a:r>
              <a:rPr lang="en-US" sz="1850" b="1" dirty="0">
                <a:solidFill>
                  <a:srgbClr val="3B3535"/>
                </a:solidFill>
                <a:latin typeface="Sora Bold" pitchFamily="34" charset="0"/>
                <a:ea typeface="Sora Bold" pitchFamily="34" charset="-122"/>
                <a:cs typeface="Sora Bold" pitchFamily="34" charset="-120"/>
              </a:rPr>
              <a:t>Determine Payoff</a:t>
            </a:r>
            <a:endParaRPr lang="en-US" sz="1850" dirty="0"/>
          </a:p>
        </p:txBody>
      </p:sp>
      <p:pic>
        <p:nvPicPr>
          <p:cNvPr id="10"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1840" y="2733727"/>
            <a:ext cx="526421" cy="526421"/>
          </a:xfrm>
          <a:prstGeom prst="rect">
            <a:avLst/>
          </a:prstGeom>
        </p:spPr>
      </p:pic>
      <p:sp>
        <p:nvSpPr>
          <p:cNvPr id="11" name="Text 5"/>
          <p:cNvSpPr/>
          <p:nvPr/>
        </p:nvSpPr>
        <p:spPr>
          <a:xfrm>
            <a:off x="4785389" y="4515005"/>
            <a:ext cx="1238242" cy="571825"/>
          </a:xfrm>
          <a:prstGeom prst="rect">
            <a:avLst/>
          </a:prstGeom>
          <a:noFill/>
          <a:ln/>
        </p:spPr>
        <p:txBody>
          <a:bodyPr wrap="square" lIns="0" tIns="0" rIns="0" bIns="0" rtlCol="0" anchor="t"/>
          <a:lstStyle/>
          <a:p>
            <a:pPr marL="0" indent="0" algn="ctr">
              <a:lnSpc>
                <a:spcPts val="2050"/>
              </a:lnSpc>
              <a:buNone/>
            </a:pPr>
            <a:r>
              <a:rPr lang="en-US" sz="1850" b="1" dirty="0">
                <a:solidFill>
                  <a:srgbClr val="3B3535"/>
                </a:solidFill>
                <a:latin typeface="Sora Bold" pitchFamily="34" charset="0"/>
                <a:ea typeface="Sora Bold" pitchFamily="34" charset="-122"/>
                <a:cs typeface="Sora Bold" pitchFamily="34" charset="-120"/>
              </a:rPr>
              <a:t>Calculate Advances</a:t>
            </a:r>
            <a:endParaRPr lang="en-US" sz="1850" dirty="0"/>
          </a:p>
        </p:txBody>
      </p:sp>
      <p:sp>
        <p:nvSpPr>
          <p:cNvPr id="12" name="Text 6"/>
          <p:cNvSpPr/>
          <p:nvPr/>
        </p:nvSpPr>
        <p:spPr>
          <a:xfrm>
            <a:off x="758309" y="5661779"/>
            <a:ext cx="13113782" cy="249555"/>
          </a:xfrm>
          <a:prstGeom prst="rect">
            <a:avLst/>
          </a:prstGeom>
          <a:noFill/>
          <a:ln/>
        </p:spPr>
        <p:txBody>
          <a:bodyPr wrap="none" lIns="0" tIns="0" rIns="0" bIns="0" rtlCol="0" anchor="t"/>
          <a:lstStyle/>
          <a:p>
            <a:pPr marL="0" indent="0" algn="l">
              <a:lnSpc>
                <a:spcPts val="1950"/>
              </a:lnSpc>
              <a:buNone/>
            </a:pPr>
            <a:r>
              <a:rPr lang="en-US" sz="1350" dirty="0">
                <a:solidFill>
                  <a:srgbClr val="3B3535"/>
                </a:solidFill>
                <a:latin typeface="Sora Light" pitchFamily="34" charset="0"/>
                <a:ea typeface="Sora Light" pitchFamily="34" charset="-122"/>
                <a:cs typeface="Sora Light" pitchFamily="34" charset="-120"/>
              </a:rPr>
              <a:t>Section 6 focuses on traditional education financing contracts that do not include income-driven repayment provisions.</a:t>
            </a:r>
            <a:endParaRPr lang="en-US" sz="1350" dirty="0"/>
          </a:p>
        </p:txBody>
      </p:sp>
      <p:sp>
        <p:nvSpPr>
          <p:cNvPr id="13" name="Shape 7"/>
          <p:cNvSpPr/>
          <p:nvPr/>
        </p:nvSpPr>
        <p:spPr>
          <a:xfrm>
            <a:off x="758309" y="6067306"/>
            <a:ext cx="4278868" cy="1478637"/>
          </a:xfrm>
          <a:prstGeom prst="roundRect">
            <a:avLst>
              <a:gd name="adj" fmla="val 4923"/>
            </a:avLst>
          </a:prstGeom>
          <a:solidFill>
            <a:srgbClr val="F9D2D6"/>
          </a:solidFill>
          <a:ln w="7620">
            <a:solidFill>
              <a:srgbClr val="DFB8BC"/>
            </a:solidFill>
            <a:prstDash val="solid"/>
          </a:ln>
        </p:spPr>
      </p:sp>
      <p:sp>
        <p:nvSpPr>
          <p:cNvPr id="14" name="Text 8"/>
          <p:cNvSpPr/>
          <p:nvPr/>
        </p:nvSpPr>
        <p:spPr>
          <a:xfrm>
            <a:off x="939165" y="6248162"/>
            <a:ext cx="2934057" cy="285155"/>
          </a:xfrm>
          <a:prstGeom prst="rect">
            <a:avLst/>
          </a:prstGeom>
          <a:noFill/>
          <a:ln/>
        </p:spPr>
        <p:txBody>
          <a:bodyPr wrap="none" lIns="0" tIns="0" rIns="0" bIns="0" rtlCol="0" anchor="t"/>
          <a:lstStyle/>
          <a:p>
            <a:pPr marL="0" indent="0" algn="l">
              <a:lnSpc>
                <a:spcPts val="2200"/>
              </a:lnSpc>
              <a:buNone/>
            </a:pPr>
            <a:r>
              <a:rPr lang="en-US" sz="1750" dirty="0">
                <a:solidFill>
                  <a:srgbClr val="3B3535"/>
                </a:solidFill>
                <a:latin typeface="Sora Semi Bold" pitchFamily="34" charset="0"/>
                <a:ea typeface="Sora Semi Bold" pitchFamily="34" charset="-122"/>
                <a:cs typeface="Sora Semi Bold" pitchFamily="34" charset="-120"/>
              </a:rPr>
              <a:t>Total Amounts Advanced</a:t>
            </a:r>
            <a:endParaRPr lang="en-US" sz="1750" dirty="0"/>
          </a:p>
        </p:txBody>
      </p:sp>
      <p:sp>
        <p:nvSpPr>
          <p:cNvPr id="15" name="Text 9"/>
          <p:cNvSpPr/>
          <p:nvPr/>
        </p:nvSpPr>
        <p:spPr>
          <a:xfrm>
            <a:off x="939165" y="6616422"/>
            <a:ext cx="3917156" cy="748665"/>
          </a:xfrm>
          <a:prstGeom prst="rect">
            <a:avLst/>
          </a:prstGeom>
          <a:noFill/>
          <a:ln/>
        </p:spPr>
        <p:txBody>
          <a:bodyPr wrap="square" lIns="0" tIns="0" rIns="0" bIns="0" rtlCol="0" anchor="t"/>
          <a:lstStyle/>
          <a:p>
            <a:pPr marL="0" indent="0" algn="l">
              <a:lnSpc>
                <a:spcPts val="1950"/>
              </a:lnSpc>
              <a:buNone/>
            </a:pPr>
            <a:r>
              <a:rPr lang="en-US" sz="1350" dirty="0">
                <a:solidFill>
                  <a:srgbClr val="3B3535"/>
                </a:solidFill>
                <a:latin typeface="Sora Light" pitchFamily="34" charset="0"/>
                <a:ea typeface="Sora Light" pitchFamily="34" charset="-122"/>
                <a:cs typeface="Sora Light" pitchFamily="34" charset="-120"/>
              </a:rPr>
              <a:t>Report the aggregate dollar amount advanced to borrowers under these contracts during the reporting period</a:t>
            </a:r>
            <a:endParaRPr lang="en-US" sz="1350" dirty="0"/>
          </a:p>
        </p:txBody>
      </p:sp>
      <p:sp>
        <p:nvSpPr>
          <p:cNvPr id="16" name="Shape 10"/>
          <p:cNvSpPr/>
          <p:nvPr/>
        </p:nvSpPr>
        <p:spPr>
          <a:xfrm>
            <a:off x="5175766" y="6067306"/>
            <a:ext cx="4278868" cy="1478637"/>
          </a:xfrm>
          <a:prstGeom prst="roundRect">
            <a:avLst>
              <a:gd name="adj" fmla="val 4923"/>
            </a:avLst>
          </a:prstGeom>
          <a:solidFill>
            <a:srgbClr val="F9D2D6"/>
          </a:solidFill>
          <a:ln w="7620">
            <a:solidFill>
              <a:srgbClr val="DFB8BC"/>
            </a:solidFill>
            <a:prstDash val="solid"/>
          </a:ln>
        </p:spPr>
      </p:sp>
      <p:sp>
        <p:nvSpPr>
          <p:cNvPr id="17" name="Text 11"/>
          <p:cNvSpPr/>
          <p:nvPr/>
        </p:nvSpPr>
        <p:spPr>
          <a:xfrm>
            <a:off x="5356622" y="6248162"/>
            <a:ext cx="2280642" cy="285155"/>
          </a:xfrm>
          <a:prstGeom prst="rect">
            <a:avLst/>
          </a:prstGeom>
          <a:noFill/>
          <a:ln/>
        </p:spPr>
        <p:txBody>
          <a:bodyPr wrap="none" lIns="0" tIns="0" rIns="0" bIns="0" rtlCol="0" anchor="t"/>
          <a:lstStyle/>
          <a:p>
            <a:pPr marL="0" indent="0" algn="l">
              <a:lnSpc>
                <a:spcPts val="2200"/>
              </a:lnSpc>
              <a:buNone/>
            </a:pPr>
            <a:r>
              <a:rPr lang="en-US" sz="1750" dirty="0">
                <a:solidFill>
                  <a:srgbClr val="3B3535"/>
                </a:solidFill>
                <a:latin typeface="Sora Semi Bold" pitchFamily="34" charset="0"/>
                <a:ea typeface="Sora Semi Bold" pitchFamily="34" charset="-122"/>
                <a:cs typeface="Sora Semi Bold" pitchFamily="34" charset="-120"/>
              </a:rPr>
              <a:t>Payoff Amounts</a:t>
            </a:r>
            <a:endParaRPr lang="en-US" sz="1750" dirty="0"/>
          </a:p>
        </p:txBody>
      </p:sp>
      <p:sp>
        <p:nvSpPr>
          <p:cNvPr id="18" name="Text 12"/>
          <p:cNvSpPr/>
          <p:nvPr/>
        </p:nvSpPr>
        <p:spPr>
          <a:xfrm>
            <a:off x="5356622" y="6616422"/>
            <a:ext cx="3917156" cy="748665"/>
          </a:xfrm>
          <a:prstGeom prst="rect">
            <a:avLst/>
          </a:prstGeom>
          <a:noFill/>
          <a:ln/>
        </p:spPr>
        <p:txBody>
          <a:bodyPr wrap="square" lIns="0" tIns="0" rIns="0" bIns="0" rtlCol="0" anchor="t"/>
          <a:lstStyle/>
          <a:p>
            <a:pPr>
              <a:lnSpc>
                <a:spcPts val="1950"/>
              </a:lnSpc>
            </a:pPr>
            <a:r>
              <a:rPr lang="en-US" sz="1350" dirty="0">
                <a:solidFill>
                  <a:srgbClr val="3B3535"/>
                </a:solidFill>
                <a:latin typeface="Sora Light"/>
                <a:ea typeface="Sora Light" pitchFamily="34" charset="-122"/>
                <a:cs typeface="Sora Light"/>
              </a:rPr>
              <a:t>Calculate the total dollar amount required to pay off all such contracts at origination. This may be the same as Total Amounts Advanced</a:t>
            </a:r>
            <a:endParaRPr lang="en-US" sz="1350" dirty="0">
              <a:solidFill>
                <a:srgbClr val="3B3535"/>
              </a:solidFill>
              <a:latin typeface="Sora Light"/>
              <a:cs typeface="Sora Light"/>
            </a:endParaRPr>
          </a:p>
        </p:txBody>
      </p:sp>
      <p:sp>
        <p:nvSpPr>
          <p:cNvPr id="19" name="Shape 13"/>
          <p:cNvSpPr/>
          <p:nvPr/>
        </p:nvSpPr>
        <p:spPr>
          <a:xfrm>
            <a:off x="9593223" y="6067306"/>
            <a:ext cx="4278868" cy="1478637"/>
          </a:xfrm>
          <a:prstGeom prst="roundRect">
            <a:avLst>
              <a:gd name="adj" fmla="val 4923"/>
            </a:avLst>
          </a:prstGeom>
          <a:solidFill>
            <a:srgbClr val="F9D2D6"/>
          </a:solidFill>
          <a:ln w="7620">
            <a:solidFill>
              <a:srgbClr val="DFB8BC"/>
            </a:solidFill>
            <a:prstDash val="solid"/>
          </a:ln>
        </p:spPr>
      </p:sp>
      <p:sp>
        <p:nvSpPr>
          <p:cNvPr id="20" name="Text 14"/>
          <p:cNvSpPr/>
          <p:nvPr/>
        </p:nvSpPr>
        <p:spPr>
          <a:xfrm>
            <a:off x="9774079" y="6248162"/>
            <a:ext cx="2280642" cy="285155"/>
          </a:xfrm>
          <a:prstGeom prst="rect">
            <a:avLst/>
          </a:prstGeom>
          <a:noFill/>
          <a:ln/>
        </p:spPr>
        <p:txBody>
          <a:bodyPr wrap="none" lIns="0" tIns="0" rIns="0" bIns="0" rtlCol="0" anchor="t"/>
          <a:lstStyle/>
          <a:p>
            <a:pPr marL="0" indent="0" algn="l">
              <a:lnSpc>
                <a:spcPts val="2200"/>
              </a:lnSpc>
              <a:buNone/>
            </a:pPr>
            <a:r>
              <a:rPr lang="en-US" sz="1750" dirty="0">
                <a:solidFill>
                  <a:srgbClr val="3B3535"/>
                </a:solidFill>
                <a:latin typeface="Sora Semi Bold" pitchFamily="34" charset="0"/>
                <a:ea typeface="Sora Semi Bold" pitchFamily="34" charset="-122"/>
                <a:cs typeface="Sora Semi Bold" pitchFamily="34" charset="-120"/>
              </a:rPr>
              <a:t>APR Distribution</a:t>
            </a:r>
            <a:endParaRPr lang="en-US" sz="1750" dirty="0"/>
          </a:p>
        </p:txBody>
      </p:sp>
      <p:sp>
        <p:nvSpPr>
          <p:cNvPr id="21" name="Text 15"/>
          <p:cNvSpPr/>
          <p:nvPr/>
        </p:nvSpPr>
        <p:spPr>
          <a:xfrm>
            <a:off x="9774079" y="6616422"/>
            <a:ext cx="3917156" cy="748665"/>
          </a:xfrm>
          <a:prstGeom prst="rect">
            <a:avLst/>
          </a:prstGeom>
          <a:noFill/>
          <a:ln/>
        </p:spPr>
        <p:txBody>
          <a:bodyPr wrap="square" lIns="0" tIns="0" rIns="0" bIns="0" rtlCol="0" anchor="t"/>
          <a:lstStyle/>
          <a:p>
            <a:pPr marL="0" indent="0" algn="l">
              <a:lnSpc>
                <a:spcPts val="1950"/>
              </a:lnSpc>
              <a:buNone/>
            </a:pPr>
            <a:r>
              <a:rPr lang="en-US" sz="1350" dirty="0">
                <a:solidFill>
                  <a:srgbClr val="3B3535"/>
                </a:solidFill>
                <a:latin typeface="Sora Light" pitchFamily="34" charset="0"/>
                <a:ea typeface="Sora Light" pitchFamily="34" charset="-122"/>
                <a:cs typeface="Sora Light" pitchFamily="34" charset="-120"/>
              </a:rPr>
              <a:t>Complete the frequency distribution table showing the range and distribution of Annual Percentage Rates across your contracts</a:t>
            </a:r>
            <a:endParaRPr lang="en-US" sz="1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82930" y="458033"/>
            <a:ext cx="5016698" cy="438269"/>
          </a:xfrm>
          <a:prstGeom prst="rect">
            <a:avLst/>
          </a:prstGeom>
          <a:noFill/>
          <a:ln/>
        </p:spPr>
        <p:txBody>
          <a:bodyPr wrap="none" lIns="0" tIns="0" rIns="0" bIns="0" rtlCol="0" anchor="t"/>
          <a:lstStyle/>
          <a:p>
            <a:pPr marL="0" indent="0" algn="l">
              <a:lnSpc>
                <a:spcPts val="3450"/>
              </a:lnSpc>
              <a:buNone/>
            </a:pPr>
            <a:r>
              <a:rPr lang="en-US" sz="2750" dirty="0">
                <a:solidFill>
                  <a:srgbClr val="1F1E1E"/>
                </a:solidFill>
                <a:latin typeface="Sora Semi Bold" pitchFamily="34" charset="0"/>
                <a:ea typeface="Sora Semi Bold" pitchFamily="34" charset="-122"/>
                <a:cs typeface="Sora Semi Bold" pitchFamily="34" charset="-120"/>
              </a:rPr>
              <a:t>How Your Servicer Can Help</a:t>
            </a:r>
            <a:endParaRPr lang="en-US" sz="2750" dirty="0"/>
          </a:p>
        </p:txBody>
      </p:sp>
      <p:sp>
        <p:nvSpPr>
          <p:cNvPr id="3" name="Shape 1"/>
          <p:cNvSpPr/>
          <p:nvPr/>
        </p:nvSpPr>
        <p:spPr>
          <a:xfrm>
            <a:off x="582930" y="2936200"/>
            <a:ext cx="299799" cy="299799"/>
          </a:xfrm>
          <a:prstGeom prst="roundRect">
            <a:avLst>
              <a:gd name="adj" fmla="val 18668"/>
            </a:avLst>
          </a:prstGeom>
          <a:solidFill>
            <a:srgbClr val="F9D2D6"/>
          </a:solidFill>
          <a:ln w="7620">
            <a:solidFill>
              <a:srgbClr val="DFB8BC"/>
            </a:solidFill>
            <a:prstDash val="solid"/>
          </a:ln>
        </p:spPr>
      </p:sp>
      <p:sp>
        <p:nvSpPr>
          <p:cNvPr id="4" name="Text 2"/>
          <p:cNvSpPr/>
          <p:nvPr/>
        </p:nvSpPr>
        <p:spPr>
          <a:xfrm>
            <a:off x="964644" y="2981920"/>
            <a:ext cx="2385298" cy="219194"/>
          </a:xfrm>
          <a:prstGeom prst="rect">
            <a:avLst/>
          </a:prstGeom>
          <a:noFill/>
          <a:ln/>
        </p:spPr>
        <p:txBody>
          <a:bodyPr wrap="none" lIns="0" tIns="0" rIns="0" bIns="0" rtlCol="0" anchor="t"/>
          <a:lstStyle/>
          <a:p>
            <a:pPr marL="0" indent="0" algn="l">
              <a:lnSpc>
                <a:spcPts val="1700"/>
              </a:lnSpc>
              <a:buNone/>
            </a:pPr>
            <a:r>
              <a:rPr lang="en-US" sz="1350" dirty="0">
                <a:solidFill>
                  <a:srgbClr val="3B3535"/>
                </a:solidFill>
                <a:latin typeface="Sora Semi Bold" pitchFamily="34" charset="0"/>
                <a:ea typeface="Sora Semi Bold" pitchFamily="34" charset="-122"/>
                <a:cs typeface="Sora Semi Bold" pitchFamily="34" charset="-120"/>
              </a:rPr>
              <a:t>Comprehensive Reporting</a:t>
            </a:r>
            <a:endParaRPr lang="en-US" sz="1350" dirty="0"/>
          </a:p>
        </p:txBody>
      </p:sp>
      <p:sp>
        <p:nvSpPr>
          <p:cNvPr id="5" name="Text 3"/>
          <p:cNvSpPr/>
          <p:nvPr/>
        </p:nvSpPr>
        <p:spPr>
          <a:xfrm>
            <a:off x="964644" y="3283029"/>
            <a:ext cx="4119562" cy="688181"/>
          </a:xfrm>
          <a:prstGeom prst="rect">
            <a:avLst/>
          </a:prstGeom>
          <a:noFill/>
          <a:ln/>
        </p:spPr>
        <p:txBody>
          <a:bodyPr wrap="square" lIns="0" tIns="0" rIns="0" bIns="0" rtlCol="0" anchor="t"/>
          <a:lstStyle/>
          <a:p>
            <a:pPr marL="0" indent="0" algn="l">
              <a:lnSpc>
                <a:spcPts val="1350"/>
              </a:lnSpc>
              <a:buNone/>
            </a:pPr>
            <a:r>
              <a:rPr lang="en-US" sz="1000" dirty="0">
                <a:solidFill>
                  <a:srgbClr val="3B3535"/>
                </a:solidFill>
                <a:latin typeface="Sora Light" pitchFamily="34" charset="0"/>
                <a:ea typeface="Sora Light" pitchFamily="34" charset="-122"/>
                <a:cs typeface="Sora Light" pitchFamily="34" charset="-120"/>
              </a:rPr>
              <a:t>Your loan servicers can provide detailed reports that answer all required questions for the loans they manage, including transaction volumes, outstanding balances, and repayment data.</a:t>
            </a:r>
            <a:endParaRPr lang="en-US" sz="1000" dirty="0"/>
          </a:p>
        </p:txBody>
      </p:sp>
      <p:sp>
        <p:nvSpPr>
          <p:cNvPr id="6" name="Shape 4"/>
          <p:cNvSpPr/>
          <p:nvPr/>
        </p:nvSpPr>
        <p:spPr>
          <a:xfrm>
            <a:off x="582930" y="4135041"/>
            <a:ext cx="299799" cy="299799"/>
          </a:xfrm>
          <a:prstGeom prst="roundRect">
            <a:avLst>
              <a:gd name="adj" fmla="val 18668"/>
            </a:avLst>
          </a:prstGeom>
          <a:solidFill>
            <a:srgbClr val="F9D2D6"/>
          </a:solidFill>
          <a:ln w="7620">
            <a:solidFill>
              <a:srgbClr val="DFB8BC"/>
            </a:solidFill>
            <a:prstDash val="solid"/>
          </a:ln>
        </p:spPr>
      </p:sp>
      <p:sp>
        <p:nvSpPr>
          <p:cNvPr id="7" name="Text 5"/>
          <p:cNvSpPr/>
          <p:nvPr/>
        </p:nvSpPr>
        <p:spPr>
          <a:xfrm>
            <a:off x="964644" y="4180761"/>
            <a:ext cx="2552700" cy="219194"/>
          </a:xfrm>
          <a:prstGeom prst="rect">
            <a:avLst/>
          </a:prstGeom>
          <a:noFill/>
          <a:ln/>
        </p:spPr>
        <p:txBody>
          <a:bodyPr wrap="none" lIns="0" tIns="0" rIns="0" bIns="0" rtlCol="0" anchor="t"/>
          <a:lstStyle/>
          <a:p>
            <a:pPr marL="0" indent="0" algn="l">
              <a:lnSpc>
                <a:spcPts val="1700"/>
              </a:lnSpc>
              <a:buNone/>
            </a:pPr>
            <a:r>
              <a:rPr lang="en-US" sz="1350" dirty="0">
                <a:solidFill>
                  <a:srgbClr val="3B3535"/>
                </a:solidFill>
                <a:latin typeface="Sora Semi Bold" pitchFamily="34" charset="0"/>
                <a:ea typeface="Sora Semi Bold" pitchFamily="34" charset="-122"/>
                <a:cs typeface="Sora Semi Bold" pitchFamily="34" charset="-120"/>
              </a:rPr>
              <a:t>Multi-Servicer Coordination</a:t>
            </a:r>
            <a:endParaRPr lang="en-US" sz="1350" dirty="0"/>
          </a:p>
        </p:txBody>
      </p:sp>
      <p:sp>
        <p:nvSpPr>
          <p:cNvPr id="8" name="Text 6"/>
          <p:cNvSpPr/>
          <p:nvPr/>
        </p:nvSpPr>
        <p:spPr>
          <a:xfrm>
            <a:off x="964644" y="4481870"/>
            <a:ext cx="4119562" cy="688181"/>
          </a:xfrm>
          <a:prstGeom prst="rect">
            <a:avLst/>
          </a:prstGeom>
          <a:noFill/>
          <a:ln/>
        </p:spPr>
        <p:txBody>
          <a:bodyPr wrap="square" lIns="0" tIns="0" rIns="0" bIns="0" rtlCol="0" anchor="t"/>
          <a:lstStyle/>
          <a:p>
            <a:pPr marL="0" indent="0" algn="l">
              <a:lnSpc>
                <a:spcPts val="1350"/>
              </a:lnSpc>
              <a:buNone/>
            </a:pPr>
            <a:r>
              <a:rPr lang="en-US" sz="1000" dirty="0">
                <a:solidFill>
                  <a:srgbClr val="3B3535"/>
                </a:solidFill>
                <a:latin typeface="Sora Light" pitchFamily="34" charset="0"/>
                <a:ea typeface="Sora Light" pitchFamily="34" charset="-122"/>
                <a:cs typeface="Sora Light" pitchFamily="34" charset="-120"/>
              </a:rPr>
              <a:t>Remember: this report must include </a:t>
            </a:r>
            <a:r>
              <a:rPr lang="en-US" sz="1000" b="1" dirty="0">
                <a:solidFill>
                  <a:srgbClr val="3B3535"/>
                </a:solidFill>
                <a:latin typeface="Sora Light" pitchFamily="34" charset="0"/>
                <a:ea typeface="Sora Light" pitchFamily="34" charset="-122"/>
                <a:cs typeface="Sora Light" pitchFamily="34" charset="-120"/>
              </a:rPr>
              <a:t>all</a:t>
            </a:r>
            <a:r>
              <a:rPr lang="en-US" sz="1000" dirty="0">
                <a:solidFill>
                  <a:srgbClr val="3B3535"/>
                </a:solidFill>
                <a:latin typeface="Sora Light" pitchFamily="34" charset="0"/>
                <a:ea typeface="Sora Light" pitchFamily="34" charset="-122"/>
                <a:cs typeface="Sora Light" pitchFamily="34" charset="-120"/>
              </a:rPr>
              <a:t> loans under your registration, regardless of which servicer manages them. You'll need to aggregate data across all servicers and internal reports.</a:t>
            </a:r>
            <a:endParaRPr lang="en-US" sz="1000" dirty="0"/>
          </a:p>
        </p:txBody>
      </p:sp>
      <p:sp>
        <p:nvSpPr>
          <p:cNvPr id="9" name="Shape 7"/>
          <p:cNvSpPr/>
          <p:nvPr/>
        </p:nvSpPr>
        <p:spPr>
          <a:xfrm>
            <a:off x="582930" y="5333881"/>
            <a:ext cx="299799" cy="299799"/>
          </a:xfrm>
          <a:prstGeom prst="roundRect">
            <a:avLst>
              <a:gd name="adj" fmla="val 18668"/>
            </a:avLst>
          </a:prstGeom>
          <a:solidFill>
            <a:srgbClr val="F9D2D6"/>
          </a:solidFill>
          <a:ln w="7620">
            <a:solidFill>
              <a:srgbClr val="DFB8BC"/>
            </a:solidFill>
            <a:prstDash val="solid"/>
          </a:ln>
        </p:spPr>
      </p:sp>
      <p:sp>
        <p:nvSpPr>
          <p:cNvPr id="10" name="Text 8"/>
          <p:cNvSpPr/>
          <p:nvPr/>
        </p:nvSpPr>
        <p:spPr>
          <a:xfrm>
            <a:off x="964644" y="5379601"/>
            <a:ext cx="2995732" cy="219194"/>
          </a:xfrm>
          <a:prstGeom prst="rect">
            <a:avLst/>
          </a:prstGeom>
          <a:noFill/>
          <a:ln/>
        </p:spPr>
        <p:txBody>
          <a:bodyPr wrap="none" lIns="0" tIns="0" rIns="0" bIns="0" rtlCol="0" anchor="t"/>
          <a:lstStyle/>
          <a:p>
            <a:pPr marL="0" indent="0" algn="l">
              <a:lnSpc>
                <a:spcPts val="1700"/>
              </a:lnSpc>
              <a:buNone/>
            </a:pPr>
            <a:r>
              <a:rPr lang="en-US" sz="1350" dirty="0">
                <a:solidFill>
                  <a:srgbClr val="3B3535"/>
                </a:solidFill>
                <a:latin typeface="Sora Semi Bold" pitchFamily="34" charset="0"/>
                <a:ea typeface="Sora Semi Bold" pitchFamily="34" charset="-122"/>
                <a:cs typeface="Sora Semi Bold" pitchFamily="34" charset="-120"/>
              </a:rPr>
              <a:t>DFPI Communication Partnership</a:t>
            </a:r>
            <a:endParaRPr lang="en-US" sz="1350" dirty="0"/>
          </a:p>
        </p:txBody>
      </p:sp>
      <p:sp>
        <p:nvSpPr>
          <p:cNvPr id="11" name="Text 9"/>
          <p:cNvSpPr/>
          <p:nvPr/>
        </p:nvSpPr>
        <p:spPr>
          <a:xfrm>
            <a:off x="964644" y="5680710"/>
            <a:ext cx="4119562" cy="516136"/>
          </a:xfrm>
          <a:prstGeom prst="rect">
            <a:avLst/>
          </a:prstGeom>
          <a:noFill/>
          <a:ln/>
        </p:spPr>
        <p:txBody>
          <a:bodyPr wrap="square" lIns="0" tIns="0" rIns="0" bIns="0" rtlCol="0" anchor="t"/>
          <a:lstStyle/>
          <a:p>
            <a:pPr marL="0" indent="0" algn="l">
              <a:lnSpc>
                <a:spcPts val="1350"/>
              </a:lnSpc>
              <a:buNone/>
            </a:pPr>
            <a:r>
              <a:rPr lang="en-US" sz="1000" dirty="0">
                <a:solidFill>
                  <a:srgbClr val="3B3535"/>
                </a:solidFill>
                <a:latin typeface="Sora Light" pitchFamily="34" charset="0"/>
                <a:ea typeface="Sora Light" pitchFamily="34" charset="-122"/>
                <a:cs typeface="Sora Light" pitchFamily="34" charset="-120"/>
              </a:rPr>
              <a:t>Work collaboratively with your servicers when communicating with DFPI to ensure consistency in reporting and maintain regulatory compliance across all relationships.</a:t>
            </a:r>
            <a:endParaRPr lang="en-US" sz="1000" dirty="0"/>
          </a:p>
        </p:txBody>
      </p:sp>
      <p:pic>
        <p:nvPicPr>
          <p:cNvPr id="12" name="Image 0" descr="preencoded.png"/>
          <p:cNvPicPr>
            <a:picLocks noChangeAspect="1"/>
          </p:cNvPicPr>
          <p:nvPr/>
        </p:nvPicPr>
        <p:blipFill>
          <a:blip r:embed="rId3"/>
          <a:stretch>
            <a:fillRect/>
          </a:stretch>
        </p:blipFill>
        <p:spPr>
          <a:xfrm>
            <a:off x="5416868" y="1111329"/>
            <a:ext cx="6910387" cy="691038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11</cp:revision>
  <dcterms:created xsi:type="dcterms:W3CDTF">2026-02-23T23:57:44Z</dcterms:created>
  <dcterms:modified xsi:type="dcterms:W3CDTF">2026-02-24T17:19:58Z</dcterms:modified>
</cp:coreProperties>
</file>